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9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87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F9B8-DC71-4AA5-9757-084EF641E242}" type="datetimeFigureOut">
              <a:rPr lang="it-IT" smtClean="0"/>
              <a:pPr/>
              <a:t>28/07/2016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92E0-D01E-4D46-B465-AC38035811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F9B8-DC71-4AA5-9757-084EF641E242}" type="datetimeFigureOut">
              <a:rPr lang="it-IT" smtClean="0"/>
              <a:pPr/>
              <a:t>28/07/2016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92E0-D01E-4D46-B465-AC38035811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F9B8-DC71-4AA5-9757-084EF641E242}" type="datetimeFigureOut">
              <a:rPr lang="it-IT" smtClean="0"/>
              <a:pPr/>
              <a:t>28/07/2016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92E0-D01E-4D46-B465-AC38035811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F9B8-DC71-4AA5-9757-084EF641E242}" type="datetimeFigureOut">
              <a:rPr lang="it-IT" smtClean="0"/>
              <a:pPr/>
              <a:t>28/07/2016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92E0-D01E-4D46-B465-AC38035811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F9B8-DC71-4AA5-9757-084EF641E242}" type="datetimeFigureOut">
              <a:rPr lang="it-IT" smtClean="0"/>
              <a:pPr/>
              <a:t>28/07/2016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92E0-D01E-4D46-B465-AC38035811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F9B8-DC71-4AA5-9757-084EF641E242}" type="datetimeFigureOut">
              <a:rPr lang="it-IT" smtClean="0"/>
              <a:pPr/>
              <a:t>28/07/2016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92E0-D01E-4D46-B465-AC38035811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F9B8-DC71-4AA5-9757-084EF641E242}" type="datetimeFigureOut">
              <a:rPr lang="it-IT" smtClean="0"/>
              <a:pPr/>
              <a:t>28/07/2016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92E0-D01E-4D46-B465-AC38035811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F9B8-DC71-4AA5-9757-084EF641E242}" type="datetimeFigureOut">
              <a:rPr lang="it-IT" smtClean="0"/>
              <a:pPr/>
              <a:t>28/07/2016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92E0-D01E-4D46-B465-AC38035811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F9B8-DC71-4AA5-9757-084EF641E242}" type="datetimeFigureOut">
              <a:rPr lang="it-IT" smtClean="0"/>
              <a:pPr/>
              <a:t>28/07/2016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92E0-D01E-4D46-B465-AC38035811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F9B8-DC71-4AA5-9757-084EF641E242}" type="datetimeFigureOut">
              <a:rPr lang="it-IT" smtClean="0"/>
              <a:pPr/>
              <a:t>28/07/2016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92E0-D01E-4D46-B465-AC38035811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F9B8-DC71-4AA5-9757-084EF641E242}" type="datetimeFigureOut">
              <a:rPr lang="it-IT" smtClean="0"/>
              <a:pPr/>
              <a:t>28/07/2016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92E0-D01E-4D46-B465-AC38035811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EF9B8-DC71-4AA5-9757-084EF641E242}" type="datetimeFigureOut">
              <a:rPr lang="it-IT" smtClean="0"/>
              <a:pPr/>
              <a:t>28/07/2016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592E0-D01E-4D46-B465-AC38035811A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2852936"/>
            <a:ext cx="7772400" cy="1470025"/>
          </a:xfrm>
        </p:spPr>
        <p:txBody>
          <a:bodyPr/>
          <a:lstStyle/>
          <a:p>
            <a:r>
              <a:rPr lang="it-IT" smtClean="0">
                <a:solidFill>
                  <a:srgbClr val="006600"/>
                </a:solidFill>
              </a:rPr>
              <a:t>XXXI^ Assemblea </a:t>
            </a:r>
            <a:r>
              <a:rPr lang="it-IT" dirty="0" smtClean="0">
                <a:solidFill>
                  <a:srgbClr val="006600"/>
                </a:solidFill>
              </a:rPr>
              <a:t>Federale 2016</a:t>
            </a:r>
            <a:endParaRPr lang="it-IT" dirty="0">
              <a:solidFill>
                <a:srgbClr val="0066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31640" y="4653136"/>
            <a:ext cx="6400800" cy="1752600"/>
          </a:xfrm>
        </p:spPr>
        <p:txBody>
          <a:bodyPr/>
          <a:lstStyle/>
          <a:p>
            <a:r>
              <a:rPr lang="it-IT" dirty="0" smtClean="0"/>
              <a:t>Salerno, 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29 luglio </a:t>
            </a:r>
            <a:r>
              <a:rPr lang="it-IT" dirty="0" smtClean="0"/>
              <a:t>2016</a:t>
            </a:r>
            <a:endParaRPr lang="it-IT" dirty="0"/>
          </a:p>
        </p:txBody>
      </p:sp>
      <p:pic>
        <p:nvPicPr>
          <p:cNvPr id="4" name="Picture 2" descr="C:\Users\Sergio\Desktop\assofa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0"/>
            <a:ext cx="1571636" cy="2361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6600"/>
                </a:solidFill>
              </a:rPr>
              <a:t>Convenzione: atto di indirizzo</a:t>
            </a:r>
            <a:endParaRPr lang="it-IT" b="1" dirty="0">
              <a:solidFill>
                <a:srgbClr val="0066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340768"/>
            <a:ext cx="5606934" cy="5328592"/>
          </a:xfrm>
        </p:spPr>
        <p:txBody>
          <a:bodyPr>
            <a:normAutofit fontScale="92500" lnSpcReduction="20000"/>
          </a:bodyPr>
          <a:lstStyle/>
          <a:p>
            <a:endParaRPr lang="it-IT" dirty="0" smtClean="0"/>
          </a:p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 approccio “omeopatico”</a:t>
            </a:r>
          </a:p>
          <a:p>
            <a:endParaRPr lang="it-IT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Farmacia è strumento di controllo della spesa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ma…</a:t>
            </a:r>
            <a:endParaRPr lang="it-IT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it-IT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…approccio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riduttivo alla farmacia dei servizi</a:t>
            </a:r>
          </a:p>
          <a:p>
            <a:endParaRPr lang="it-IT" dirty="0" smtClean="0"/>
          </a:p>
          <a:p>
            <a:pPr algn="ctr">
              <a:buNone/>
            </a:pPr>
            <a:r>
              <a:rPr lang="it-IT" b="1" dirty="0" smtClean="0">
                <a:solidFill>
                  <a:srgbClr val="006600"/>
                </a:solidFill>
              </a:rPr>
              <a:t>Chiediamo 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006600"/>
                </a:solidFill>
              </a:rPr>
              <a:t>maggiore integrazione con Case Salute e SSN</a:t>
            </a:r>
            <a:endParaRPr lang="it-IT" b="1" dirty="0">
              <a:solidFill>
                <a:srgbClr val="006600"/>
              </a:solidFill>
            </a:endParaRPr>
          </a:p>
        </p:txBody>
      </p:sp>
      <p:pic>
        <p:nvPicPr>
          <p:cNvPr id="5" name="Picture 2" descr="assofarm 300x297 Farmacie Comunali: Assofarm illustra la situazione economico finanzia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9150" y="0"/>
            <a:ext cx="794850" cy="785818"/>
          </a:xfrm>
          <a:prstGeom prst="rect">
            <a:avLst/>
          </a:prstGeom>
          <a:noFill/>
        </p:spPr>
      </p:pic>
      <p:pic>
        <p:nvPicPr>
          <p:cNvPr id="6" name="Picture 2" descr="http://www.agimeg.it/wp-content/uploads/2016/02/conferenza_region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714620"/>
            <a:ext cx="2381250" cy="1371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214346" y="285728"/>
            <a:ext cx="9144000" cy="1143000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006600"/>
                </a:solidFill>
              </a:rPr>
              <a:t>SNAMI</a:t>
            </a:r>
            <a:endParaRPr lang="it-IT" sz="3600" b="1" dirty="0">
              <a:solidFill>
                <a:srgbClr val="0066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571612"/>
            <a:ext cx="6178438" cy="50977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Pharmaceutical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Care</a:t>
            </a:r>
          </a:p>
          <a:p>
            <a:pPr>
              <a:buNone/>
            </a:pPr>
            <a:endParaRPr lang="it-IT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buNone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Maggiori sinergie</a:t>
            </a:r>
          </a:p>
          <a:p>
            <a:pPr algn="ctr">
              <a:buNone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Farmacista – Medico</a:t>
            </a:r>
          </a:p>
          <a:p>
            <a:pPr algn="ctr">
              <a:buNone/>
            </a:pPr>
            <a:endParaRPr lang="it-IT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it-IT" b="1" dirty="0" smtClean="0">
                <a:solidFill>
                  <a:srgbClr val="006600"/>
                </a:solidFill>
              </a:rPr>
              <a:t>                - Costi per SSN</a:t>
            </a:r>
          </a:p>
          <a:p>
            <a:pPr>
              <a:buNone/>
            </a:pPr>
            <a:r>
              <a:rPr lang="it-IT" b="1" dirty="0" smtClean="0">
                <a:solidFill>
                  <a:srgbClr val="006600"/>
                </a:solidFill>
              </a:rPr>
              <a:t>                + Salute per paziente</a:t>
            </a:r>
          </a:p>
          <a:p>
            <a:pPr algn="ctr"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5" name="Picture 2" descr="assofarm 300x297 Farmacie Comunali: Assofarm illustra la situazione economico finanzia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9150" y="0"/>
            <a:ext cx="794850" cy="785818"/>
          </a:xfrm>
          <a:prstGeom prst="rect">
            <a:avLst/>
          </a:prstGeom>
          <a:noFill/>
        </p:spPr>
      </p:pic>
      <p:sp>
        <p:nvSpPr>
          <p:cNvPr id="6" name="Freccia in giù 5"/>
          <p:cNvSpPr/>
          <p:nvPr/>
        </p:nvSpPr>
        <p:spPr>
          <a:xfrm>
            <a:off x="3131840" y="2348880"/>
            <a:ext cx="224574" cy="357190"/>
          </a:xfrm>
          <a:prstGeom prst="down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/>
          <p:cNvSpPr/>
          <p:nvPr/>
        </p:nvSpPr>
        <p:spPr>
          <a:xfrm>
            <a:off x="3059832" y="4149080"/>
            <a:ext cx="214314" cy="357190"/>
          </a:xfrm>
          <a:prstGeom prst="down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26" name="AutoShape 2" descr="http://www.snami.org/wp-content/uploads/placeholder-160x1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28" name="AutoShape 4" descr="http://www.snami.org/wp-content/uploads/placeholder-160x1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t="11028" r="88105" b="73395"/>
          <a:stretch>
            <a:fillRect/>
          </a:stretch>
        </p:blipFill>
        <p:spPr bwMode="auto">
          <a:xfrm>
            <a:off x="6156175" y="2420888"/>
            <a:ext cx="278579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214346" y="285728"/>
            <a:ext cx="9144000" cy="1143000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006600"/>
                </a:solidFill>
              </a:rPr>
              <a:t>Stabilimento Chimico Farmaceutico Militare</a:t>
            </a:r>
            <a:endParaRPr lang="it-IT" sz="3600" b="1" dirty="0">
              <a:solidFill>
                <a:srgbClr val="0066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571612"/>
            <a:ext cx="6178438" cy="50977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Loro </a:t>
            </a:r>
            <a:r>
              <a:rPr lang="it-IT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farmaci </a:t>
            </a:r>
            <a:r>
              <a:rPr lang="it-IT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nella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rete delle Farmacie Comunali</a:t>
            </a:r>
          </a:p>
          <a:p>
            <a:pPr>
              <a:buNone/>
            </a:pPr>
            <a:endParaRPr lang="it-IT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buNone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Alta qualità</a:t>
            </a:r>
          </a:p>
          <a:p>
            <a:pPr algn="ctr">
              <a:buNone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Prezzi bassi</a:t>
            </a:r>
          </a:p>
          <a:p>
            <a:pPr algn="ctr">
              <a:buNone/>
            </a:pPr>
            <a:endParaRPr lang="it-IT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buNone/>
            </a:pPr>
            <a:r>
              <a:rPr lang="it-IT" b="1" dirty="0" smtClean="0">
                <a:solidFill>
                  <a:srgbClr val="006600"/>
                </a:solidFill>
              </a:rPr>
              <a:t>Sostegno a farmaci orfani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006600"/>
                </a:solidFill>
              </a:rPr>
              <a:t>Servizio ai cittadini</a:t>
            </a:r>
          </a:p>
          <a:p>
            <a:pPr algn="ctr"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5" name="Picture 2" descr="assofarm 300x297 Farmacie Comunali: Assofarm illustra la situazione economico finanzia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9150" y="0"/>
            <a:ext cx="794850" cy="785818"/>
          </a:xfrm>
          <a:prstGeom prst="rect">
            <a:avLst/>
          </a:prstGeom>
          <a:noFill/>
        </p:spPr>
      </p:pic>
      <p:sp>
        <p:nvSpPr>
          <p:cNvPr id="6" name="Freccia in giù 5"/>
          <p:cNvSpPr/>
          <p:nvPr/>
        </p:nvSpPr>
        <p:spPr>
          <a:xfrm>
            <a:off x="3286116" y="2857496"/>
            <a:ext cx="214314" cy="357190"/>
          </a:xfrm>
          <a:prstGeom prst="down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/>
          <p:cNvSpPr/>
          <p:nvPr/>
        </p:nvSpPr>
        <p:spPr>
          <a:xfrm>
            <a:off x="3286116" y="4643446"/>
            <a:ext cx="214314" cy="357190"/>
          </a:xfrm>
          <a:prstGeom prst="down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98" name="Picture 2" descr="http://www.publicpolicy.it/wp-content/uploads/2016/03/7dd9513f-e9d5-420a-956b-3d61af823f1801Med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571744"/>
            <a:ext cx="3119739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006600"/>
                </a:solidFill>
              </a:rPr>
              <a:t>Assofarm</a:t>
            </a:r>
            <a:r>
              <a:rPr lang="it-IT" b="1" dirty="0" smtClean="0">
                <a:solidFill>
                  <a:srgbClr val="006600"/>
                </a:solidFill>
              </a:rPr>
              <a:t>: numeri e persone</a:t>
            </a:r>
            <a:endParaRPr lang="it-IT" b="1" dirty="0">
              <a:solidFill>
                <a:srgbClr val="0066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785926"/>
            <a:ext cx="6249876" cy="4883434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Bilancio in salute</a:t>
            </a:r>
          </a:p>
          <a:p>
            <a:endParaRPr lang="it-IT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Due nuovi vice-presidenti</a:t>
            </a:r>
          </a:p>
          <a:p>
            <a:endParaRPr lang="it-IT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Coordinamenti regionali</a:t>
            </a:r>
          </a:p>
          <a:p>
            <a:endParaRPr lang="it-IT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Segretario Generale e staff </a:t>
            </a:r>
          </a:p>
          <a:p>
            <a:endParaRPr lang="it-IT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Picture 2" descr="assofarm 300x297 Farmacie Comunali: Assofarm illustra la situazione economico finanzia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9150" y="0"/>
            <a:ext cx="794850" cy="785818"/>
          </a:xfrm>
          <a:prstGeom prst="rect">
            <a:avLst/>
          </a:prstGeom>
          <a:noFill/>
        </p:spPr>
      </p:pic>
      <p:pic>
        <p:nvPicPr>
          <p:cNvPr id="3074" name="Picture 2" descr="https://scontent-mxp1-1.xx.fbcdn.net/t31.0-8/s960x960/12973183_963888080346431_6840512899296991564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143116"/>
            <a:ext cx="2786082" cy="3420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6600"/>
                </a:solidFill>
              </a:rPr>
              <a:t>Il tempo dell’azione</a:t>
            </a:r>
            <a:endParaRPr lang="it-IT" b="1" dirty="0">
              <a:solidFill>
                <a:srgbClr val="0066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25003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Farmacie Comunali</a:t>
            </a:r>
          </a:p>
          <a:p>
            <a:pPr marL="0" indent="0" algn="ctr">
              <a:buNone/>
            </a:pPr>
            <a:r>
              <a:rPr lang="it-IT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Protagoniste della sanità pubblica</a:t>
            </a:r>
          </a:p>
          <a:p>
            <a:pPr marL="0" indent="0" algn="ctr">
              <a:buNone/>
            </a:pPr>
            <a:r>
              <a:rPr lang="it-IT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dal 26 aprile del 1900</a:t>
            </a:r>
          </a:p>
        </p:txBody>
      </p:sp>
      <p:pic>
        <p:nvPicPr>
          <p:cNvPr id="5" name="Picture 2" descr="assofarm 300x297 Farmacie Comunali: Assofarm illustra la situazione economico finanzia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9150" y="0"/>
            <a:ext cx="794850" cy="785818"/>
          </a:xfrm>
          <a:prstGeom prst="rect">
            <a:avLst/>
          </a:prstGeom>
          <a:noFill/>
        </p:spPr>
      </p:pic>
      <p:sp>
        <p:nvSpPr>
          <p:cNvPr id="2050" name="AutoShape 2" descr="data:image/jpeg;base64,/9j/4AAQSkZJRgABAQAAAQABAAD/2wCEAAkGBxMTEhUTExMWFhUXGRkYGBgXGB0bGxoaGRoYGBodGBkaHSggGBolHh0YITEhJSktLi4uGB8zODMtNygtLisBCgoKDg0OFxAPFS0dFRkrKy0tLS0tLSstNi0rLS0tLS0tNysrKystLSsrNy03Li0rNysrKy0rKy0tKystNysrK//AABEIALgBEgMBIgACEQEDEQH/xAAbAAACAwEBAQAAAAAAAAAAAAAEBQIDBgABB//EAEwQAAECBAMFBQQGBwYFAgcAAAECEQADITEEEkEFIlFhcQYTgZGhMrHB8BQjQlJi0SQzcoKSsuEVU6LC0vEHFjRDY3OTRFR0g6Ozw//EABcBAQEBAQAAAAAAAAAAAAAAAAABAgT/xAAbEQEBAQEAAwEAAAAAAAAAAAAAARExIUGBAv/aAAwDAQACEQMRAD8AH+lKNAuqbsffA2KmrHFqfPKIHMjMWfNUg9PS8DInmhUkA1cO5DW5Rxu217OmnKpvu+Jqn0izFLK5MurtMIvxSPyivETAoKADDKoXHIiL5SXlIp/3R/LeNRFWx8YpMkFJYu7+KxDPC4xffS3U+8hx4jhCnZYP0cUtT1X+cMsEkmbLapzJPleJQu27NIW7lxiCT6GG+0piipTU+tnP0K3hVtopM1aSmoWVVJ5iw+LQ0TicyCu7rWHpfcOnWL6IrzLIZyBF21MWUmU5oZeV82UVSE1oSaaCsVP6OIlt2Q6ZTl7N5RlaVytpBEmYiWMtUk5KVBb2l5lKNxRmjTTFr75gS6lIHiUov5xmcPgCZczcIO7lzUHtHM3mPONQv/qEMPtymb9mXF1COdNXVJPsuD1FPFmg3ZWJIlrq+9L1+eEV45LTpjXMyZS/2i0MtnbNIlqXMIlpKkkZyEuBe56xBjpiFZyxSDnW+Y/jegPw4RP6OVBKMxLA1Tu8U/aanNoYrGFQpZmYoF1KIEpClFiX9osB6xGVtWQFPJwk2cdDNUwudEiviY0CphUJGFSCWCZvT2kWOsUjDT5h3UqLm5oKM5enyYZ7IxuImTB3smXKlJSQkJSAxLG5cwbjdtSUH6yfLDWAOYvTRDxKF+G2JPUCVTAkCwBc8dKRbjJ8vBBEyYmZOUScrKCQks1ResDp7TSgAEJnTTyTlHmqvpA03b06YU5MMkVIBmqKrjgGFhEEsR2rxOILS8HLFSsZ0lbMBUZqW5Rd3G1Zo35/dIpZkAA1owHvgdIxi6nEd2ALS0hNDcAiPf7ASqsyYuYQa51k0HW2kXRRidj4dLKn44KVqArOdXYhzwiBnYBH6uTOm0oSGD0s7+6HeE2NJSAyB4jlxi3EYdgkAVBGnRoaM8NrzkqBk4dEpnS6i92uzDQRD+2MasDNiVJSrSWAlvEAQ2xcoULXX8CYDlYQ0fSwi6uFs7ABSjnmLmHipR48TeJScIlLHKwDvTx41hhLwpzG5FNOWkTROSxCmZ34+USmK5Bo7s/hzHWkMNipCgkAkOsmsBmckgaNTrpDjZ2JAAoxAJbpdoi1fIVRQBPn1aGBq4cvlB5eMKcPiEqCwPuhvGGKSkOSKs1+jfPKDLlj2iwcNUXvxjzvtwVIZwKjRmuOfpEZqGSo1FvyiKZLhAfnWAFMyWKZ0/PjHR4rAkklxXlHkAomza86RDILlj1j2eAVE2sRqBRorWqotXhUQayBsUlklgQQF1YaIWR7o9krWMMVJNQoH0HGJLZRAcMXDA/hUIt2bKK8NMSlKlHdIASTYWo8VkBsxBUhaTZkkE2vVmtcQxkB1y6/aSH6FolhNlTRmQwC1hkhSkhRqFGj5qAHSGcvs6qWgzVknJvFCGKixehLCFCfbuEUZ68oJJ5tQlQHUQWlGVDGgMxZDfsygb+MHYrErWszBhUoBAS+InBIYFwcgavjEcFtdCFH6RMw5DHKiRKUopU4d1AFyw4xNAsvDqU+VKm4sw8zBO0kSgiUlWIkBSSCQZgJA19h3NqQTM7TIY93ImqF3VlQlrakn0hXg9mLIKkYfDormdZMwvegoIsF6doYRJ3DOnH/AMUvKOe8qph7spfeozqkKlELByrJc5QkPYM7QukYKcoB55Q4H6pCUDo4D6cYFxmz5aVJUsrUcwO8tSrKTEDCVtGQhalrmy0F1ulxmcrVcCr20hRtP6LiJxmCVOmqYDcTlSeZKmL84qxWESZi91iZq3N331Ee6NPsuQBWxZmbQVgM9hsIsH6vByZYoxmEqIa3AaxcZOIJrPyDhKQlPDViY0U+WApjw9xECYiakJLfZI9Wi6MzithIUSpa1zFfjUTHmD2TLSCyGuxbyhltTEbi9C4b1MJk7WUxJq4IHJ6UiBpLlhIDCjOX8YuTIDpINL25NCE7SVRNPfbQwVsrEqWpno5ceGnlAOggMK8Pc1eEWZA6iOtYEw81KsxHF/5fzixeJDrGic3wEAxwyhujX+nrcRGYvebqfJ4FkTQ5Y2SelhY+HrEEOwUeKmfkDW/L1gBVz0hzwU/jX84XIxBUwBdq+LluotENozT3YUfvqLcikUt1hdKn2J4Npd6Qi6Y/SiXANa1pZoCTjWJcDXz+fdAxml3t809RAwmEq63fjGsNMxPF26A/GHOyZoAUeCQ3Ug0PpGczOGZms9/nrDvZ6SQolv1YLdCGPrEqaYycUNEkVannqYYYnFMhZoCFADnCXBDMqoYqUzO9UrTz4P5xDaM0ilDmmqKQ2jt52iB/OxWdKsp1ofI26mLZkwpSWAdve+sK8NLBQGoDmB5ZVIpS94KxM1kpB+85rWgIMAIdo9P4I8hN9EWasa/iH5x7AQm4shJGc88unjaAkbQWgBi/EqF4h3JYHpTlHk1YDgEEkN8NY1IGuGeYlKww3mIAtHTJhmhASgpSEBJSZpAJH2sqRc9YVbJxeVRJBYs7cQRxvR4bYEUcW/LlEols+SqSorliXLUNUozFiC9Vv7oLOJWsETJ01aepAOhcJYNEe7IQdX+eMArUUlhY8esRcaLB7PkJynu0OUqJLPbmfCPdqgBDpSxc2p8iB0zTR3sRoL390V4nelKNdD5t6wMCqnAAB6tUtaHknGZZSCWdmfjY++M0JZZzW/vhvhpYMtLCt7auG8IFGDEgJAexv0PHpAW0sQA+V1E8ujRywWCTq/5RXMkpZJPP4GCBdoYtaZxVcZyU0tvHWGmxsUVLLvceoLwpXiZiJfcllJWoKe6gQSwcUL/N4ZYHDrSpScqgpIzENUAF3bpAMZ88ldSBUtR/tJ+fGAsZiDlUxc15i6YsxuHXlK23QnMCSLOE266QJM2esZUlSAZiwE1ds2VQelmaAExaiUsoOSATTXfhDSoq3hGsm7NV3iZBUMy8oJYsAVKe+rQlRs8H6UFE5pAJDD2iF5KvarHxiyhcmWCp7MP9oY7NlHvEGoZ/d/tBewNmyZqFKWVgheTdIYAoKnLglnDeUC7LWorSDxPPQ16QoYYUUa1ja+8m/rA+IAdb/aUsV5NavKLJKWCf3eVAR6R6ogkl6Z1aHl5xFwTIH6xqbrDrbh8tFl0gEm6m9RFuHUl1D8JN+sVonpYAl6nRqn4QMJcZhnSkVLlfz6QqIDgNwpfrDvHzAEILaqpzrCrL824esWI8QgZtdfSAgkPzp7oPmyw4Y6fLeECpFRq0UXYdIzAkMKu/O8PdkNmKiKd2wF/tp/IQnlKrVqjiIbbPXVtCmlTZweETR7hZQcEfiJqxqpJBiuYgjISDcvQnXSvWDdn4f6wJJHs3c8RT09ItQBkqA5UQL0AY+dYipYUFMkkvdWlqpPHjE8SgFlF7vTR4JkSdwuXqTd60iicncqdbW1ggP6H/AORfpHRcgBhven9Y6AykwFxlJdtIoXJY0qNYP79tQzM1tOPGB+9DB3I+fONAcSWJrW/vo4/KG2xFbsxJDMQQ/AuCz8xC/K+Y52DUpBOyJ1cpsRfpANgh3AsxgTI6lPatPEekXIS32nFT1vSK+6DmtD83jLQpU0ApL3enMj+sWlf1ShazcbA+8RQuWndqDX56GPQzEcvhAOMRh0DKUpQyZmHSoAGuZ8wIP7SXgqdIAw8xSUhJE4IDCwMxJ4cD6xn1bSWHZZFUKPVOVvdD+XJJShKlqIUqWospqnuyfJlQZe45WTviLd4FPwH1SkaUqojR6xHGynkznuMQo14Nl8nIEWysMFFipTKEp3Vw7z3ZRAyAZiZwUokhCpjAsCsHXi/wgFGCASqWd0vMlqPChqQTyaHeykKE1YW2ZIlFQLUSM2YdQCmB5uykMo5WZRYObd1mBFdDBZw0rvJhy7xCkA59c6AH8DAe4pjs8ppm0qHI7zzgLEAZsLvByqWQXpREtJzcKpVBOIwyQ7JcDvxf99HkI9xeDQCWlgBMyWAXskhy1dTfrAUTZ6V4jOSHEpKjvMM2VSW8yTAJwyVYnGozpSlZSxcsxmJWpmF2B8SIaycJKJCChLZ5wKqORTI/Fu8H8MZMEZlULhxfUM8A52HLld3OHeZZfe1Dl1ISlbBxxp5GEmy1kKTx3utrD1iMos4D1J9fkxdgGzJBvvD0gsi6YAcraqDueTxXnTkV+0aH4+EXpQAmX4H0ECTlDKQLlRgpxkSyyCwEsHwo7QDIWMwFWL/0iwqABB/uhU9En3PAEghw59kE+BL0eDKGMWnu5drl/KsCiU49pPvNTTpFkyUTLDBqn4eUCpQWLkPa4jQkRxroDSn56x5hySKFNNA3rEvo6QKk9HF4twiwKm1gykhj4CA9ZIS77wd6j0aDMJPYFSq5QGYvz86QvTPq4J5uQfhBuGmJKVG/+xjIPwyywXnrUG4eoHQmt+cXIxG6BcvcWJdnhfKxIysnMAnnqSKDygrvhuhzzY/lBTzDTEmWcxA49baCAcZOAGUEFIZjXSleZjwraQANXepdudLwLipJyJLly1yfygRLLL4R0UZvw+sdBcJJyeJGlD4WMDLSp7nx8aekFKl0YnhQRVcEU4HoGv6RplSkMCDVgaa/7xZhpgBFSbUao1IAjpCSSX+RF2ERvgIJzObUYcoBoX4KDB6pMVPbjcRPZnaCYuamSqYshRKWURWh1Aca6x5OZyAX5jyiWLqcvrThFhLvUO3C8X4jby5d1SMlWeSNKM6SIsw+1Ez5c0BEkMl8yEkG5+8S1oYaBAHWg6weZ3dITMmBYl5gCUAFiXANSPfENmSBnPsqUlClJCvZJAJGZtKQHtTFzVpP0mcQm2QbqHDFkpHtNSwMJBpsGUTkgSQp7k3a9FEgAG9A8A4rCrlBlJIcX4+MZnZW2VSpgEqfku5JYK4Pmpfi1432yNtmaky8TLBOXMFpbKoAgGjkA1ukkXhiM+SoJZ7sT43iezwVFVybvzJglKJa5oqUyyVKIFTuhVPECAMT2sW5ThZKJaBTPNYnhY0e1KxAZg9oYPOpK5qivMU5QMrH2TmWo5Wj3GSBMzdyc7F1ZCVhDWBUAE5mageMPtRM1UxU6ZdZOchOUOR0A0ekNezvabEyRklplqlgiiks5YfbHxi4GM5Sg1woXGsBpFVUq5ZzGqwfaHCYghGIT3Mwj7fsmv2ZoDjxgDbuCky1ESlvqzeFFWNogQZC4+a/NI9wiiFh/wATDW0c/M8PjBmysH3szKCxSCXYm+7pBqqJj5UAPr00iiecstLVLqMaNfZuazd4Na5F/lA6+zK6OsU4BQfq4gml6pjFTind6eFIBKqk8mEaFeylgXS7M7wrn7JmioCVEaBafG5EEAYpTIQBZjqPkmF8sliRQ/PCGeKwy0oSJiWarZhUGj0eF6pwZ0gcyeVY0LBOWxqPF/zf0jlTFtSvn+bxRJxGapPO49HHy0XS5iWIzN5eGkAKpZ4HnWGeC9gvrS+rdYDMsFyDXwg7BpSE1FTTSwhQxkoZJDBy1uTxOVLIQmhDXr8Y9TNTTLxNGNm98TE7cPHhV3MZXVoJ7kC72Pi8V452lithrEVLSUhtGFXGrxPELCmym2jmnpBcebvD1EdHZOY+fCOgED3Py7WgfF4wCwS9qD3xZkGoNOHHrFM9KX+S4jTK1UwMXBJLHmzUgiQl1oqzKc8xeAAVPWrmnSDtly3mAk/NfOAHkSynHJqx7xwdKu0M+5qTxc+sDzEAY2X+0PUmGADF3tp429IlWF+2ZTywVfO8nzpHvZs5ETk6lDP/APcI+MXbaU8pNNP8wpFWwaqmanJ//RH5xfSGWx0ZZjqNCiYnxKCA3GpjztnJdJYf98keMpBj3CSN5FdRT3xft+0w6iZLPnJT+UZGXwJCQQtIIfUpezWJfXSNX2QUl5wCWASKNTmeEYnakuopx/yw07IqITispIV3ThQuGNDGrwaCWrfIDVMz3Lv5xHaqGkKmpYTES5TKbiWL0ePcLNAkZSHmEfrPtEqq/Wpi3HSv0WY/93J/neMj5+pal94VqKyySCS/20j3PHqe8lEKlTVpcXBr5ChtrFs5IHekJBGVNC7HfTwIhZNWB9lv2Vq+LxuJWo2TizPWJM5CSon20jK9Q+dNlFtQAYa7VUQEV1I/m+fCM32MnA4tHtalioEe4Vh/tOchSggLGZK1Ah6i9/F4zerAiwSL8eX9YqCNyaOKUBx/6iIJSKF7v5RHLuzCDojT/wAiNPOEBONwsuQtSO/WhmbNNAzOkFwA3HjHkuZMP6vFKI5T0k+QnRR27b6Sr9ke4RhJwqepEXB9KQrHD2cRO5UUr+UkRVO2ltAH9crVsyCAWBLOqW2hjHTkNIQoUJAqOp/KHPYmYpSpudRLBJDklnTMs5pAM+2oU8gqVmUycxpfKXZrdIShHAhutYedtQ5Q13T/ACqhLKlAByS+nCAkiS28efyYpVKdiesWpmPuvpbjHigQafPlAQw4Opa/GNjsvbcqRhZSpyZisxWHQElglTBwq3CMmgu4vxvxhzIGaTh0kUJV6zRCjRSu1+ANysdZadekFJ7RbPNO8FeMsj4RmdpJlyyVTMqJYZNJOepY1ZaTqNDAiMXgz9uQTzlzEfBUSDaKx+BIbvpQ6g/nHso4M+zOkeCm+MZKRJwy7dwRynKH8yBFw2TJUd1NfwzpZ964h9av6PhfvyP4xHkZn+yJX93N/jR/rjoH1myQL+X50iC0O3P4QwVhw4Daj32jlyEgp6qHkWi6AUSSQB69BBchYSoVY0uaRJKbU1V8fyi/CTVS15kZXtVILjxDQ0UT1viZZDsCnhd6wxBD8+MGI2wlY+tw0srAJC0jIQdC6aO/KIycEldphSX13k+YYj1iBZtxO45OhbzinYYGZZd9x/8AGgxpNodmJ8yXkSkKoapWkh2YUJBarwpwmx52GUozkFIygO1C6kUB8DGvQuw6sq0k0GYc6EiL9rj6tf7ck/8A4REFqBmJbinhoQOPKCNqpAzpr/2DX9hQjK1itqy95IFy931CYbdl8OUHEJVrIUzV1H9YB2qj6xPz9lMPuyiMwncsLNPksRq8RZJksWVQFIIPClGhntWWPo0z/wBLDn1MAFOYilGDV5Q02iP0aZx+j4f3qjI+dY1DA9PTMloVFMO9pJ3SeV/FMKFHn88o3Ept2Il/pkr96HuPwg+kTi1c6gfAmFPYN/p0rx90aDaVMROP/kXe11fnGb1YUTE6mztTzYROZKAGUOd0FuOXepyoIsmipItzqeHhHnfgKDBizEE6tcWo0QR7bn9KVzSD/hH9Ix5w6CT9ZlLm6S3mkn3RsO2rjFLA+4n+QRjJpqRzjc4hxjJP6PKAUk87JICjxY8Lwy7FyClc0ECqUsxBHszeBML8cP0OUeZ958dIM7An6yawskH/AAzYKK25tITlEJBBQvIXGgcODzgOYClIDBQNQzQdjZeVCiHfvJh5ne5QtmooWB9fyiCmoqAQXi6QXIc+bfER5IFzwuPfHsszFUSC4qWrrAczKjQYZBy4UaOr+d4RyTmNQCKv7o0GAlqK5Ss31YASlOjgkuK3IeFFHa4EyZg/GkClt1FowpFY3fauY8lbj7Q9zfCMWrBTTvCWshgxCSR6QgrlP8YLTKpm4j4wMkFJqCP2g3vh2qQO6SofdB8yR4xUKirmY6Le75x0FamaKijvMT6fJ8orxe6QGpX1UIJnLcJFKO51BJdyOnvgafIJUbEmMNV2ZOUclE35n84rTOBsw6vT0oYhPSzDzb3RFbCzksQfmzwZMsPKKbg9faT51EXIXVwkElqgsX6v8YAwyyMuRTvRgSC/CD8PMcgrANTUbp8ctCeoMAbKTOSQpM1ct9SxHkaeUNP7RxSgmXN7tcu6yzEgPoqnlFGHmMEgLcHQ7pZrfdPpBO0CjI2UpJAtuvU8N0wEF7NwxBV7CxvAJJS7VsoMagWhXtpRaZ+xhz/+wfCPZctTEhVioVpSgFqG0WbZT7XOXJPkubAY7ac0iahQFuL13U6iH/YjEhasSEoygYSYPaJrmBNWp0hRtSSyh+f4Ut88oe/8PJI73EEhx3CgRxdSXEavCqkTCGc0DPwrDnGj9GX/APS4f0K4Nmdn5Sg6c0s8jmHkqvrAO0C+GVx+iyPQrEZGF2nLIlEX/wB0mEUx/WsPdrD6vzJ9ISg+cbiU77BF8dKetwYc7TV+kTnDgTVv/EvWE/YMvjpX73ujRTgPpGIFP1iv5lRm9WE87M1Aa0Pr6R6uRlJUEsCDzFqMzcIaTZLkFIqOGkAz6uORFR1tEFPbkj6ZNP4Ut/BGNnCpNbn3xtO23/VTOGQfygRlkYVK1ECchJJNFunX7zEH0jc4gzFJP0ST86qhj2Bouc7+x/knQNicHMVh5UtCTMUkEnJvUc1DO4rpBnYmUpMycFApOQ0UCD7EzQ1iKuxjtMYHKJis38XppAPdKZTaAPp7jB2OWCV2qtTj97WvER7NUCksCk1OavCxBo0NAEnMCQDcGl3fr0iGACkkqlk7tVEcDzBiXdKCiUl2cEjnTSIpQAQAQQQH/KsAZLSS4AJ41q3jDzZy2lywNFh/ALgDBTMqFNRRsKvlrR4MwqnSgh/aA6UXGQF2jUTJUL75+PpGRnLUhboUU2qCQbDURsdtfqTzUfjGNxXtHw93CNQGSNtYlLfXrI4E5h5KEOZuIIQlakoUShBIUN11ZnoGjLyi0aPFn6oD8En/ADRakCnHD/5aT5L/ANcdASgY8iK2wwtTUAHkfkR07Aqoxej+1XW1ILzF/COJtozVHxjLVLVS5gBCpZNHBbXqzRTLwylUVLWDyS/TSkPpU5QcPE0zVCxvdoMstNTlO644Eg6dReGGGmjMUqJr7J5jjyh8McpKWNevGD8BsWfOH1iUy0mrn2r6IBHrAZfEYghSQnhV9S59njoPGNXs3Cr7tPfHuEqJAC9VaBjSwesMtn4PCSZhl2nD2VzBWop3ajSnAVcRbiJs5AKZ8kT5bVUgb3jKPwMXE1VN7OoynIWJ1SAAf3RTxELdobAmG6k+ylL1NlKV/mhhgpMpdcHPMpVzLNR4y11SOkXTdqzpZafhyUj/ALkreBGpymqYuDO4nsYFh1TFBWjMzMBb+sT7ObDmYVc8lSFJVJUEkULggsUm3V41mBxsiePq1pUdRZQ6g1ERxOzSQrKoBwRbiIULVT2SCXBLu/pUUjO4qsg0/wDh5QfkFTBDk4CegEGW4H3S7jpeEk6eO5Ulq9wmh0ZSgX4aRkjEbWS6Cx+aQhEvm3SNRj5TpyhLkvbwirA9mpy/ssOdI1xUOwSWxss8lfCNhN2LNWudNTkWFTFnKFMobxAd6eRhZsDYhkTkTFEO7M1s1IeS8etC5iksWmLBQDUnOU+yQH8DrEpCicmZLJ7xCkK0cM56/lFGL3kDXKC1nqTcaf0jRnbilHJVJYkpUPcDfW0B4vHYeqZye7JDBaDlrW4O77ogy3bAvilj8I9A0Y/E0Urqb9Y+rYjs7IxcxU0YrK+mQe/MxgXFf8OyzpyTRqUnKTzuB6mNRGMnlQw0ogkU0LUzKht2Ox02YtYXMWsBBbMon7Eyz2gvafZmcJaZTFCUhklQdy5N6DXTyivsvs5clc3OBVLA2PszHLFjwgr1UsqMzktflmMVSsPQ1NBUvxfhpFgXvzaBs6nPDePvi4q3CySASATenjrfWMqFQlBStGpy8LgVNfGKcJhWUEgi9vA14RdNASTw8izcnikJJyqADOAeNqxdRfIRlU5Dnl4gWhjhUlq0JUCfJcLFKBmBjd6DStiYbyJrgPopv8KmiLCvbpPda3NeNTGSxJ3l9fhGu23NaWAbOvzeM+dnLWXSUKJL5QtIV/CWLxqFL+7oePCHm0PZGm7LHGwhfiMJMQDnlLT1SW84abUXuhvwj/DFQnLx0W5Vcfnzjog+hlmHwiC0GmvzeDJssCgrwaIqk63ejRkUyRxi/LyEU5WLQXIUH8PhAWYKcJZTNUjMlFSAHUdCW1IvGlWv6QlM3CzwCl+aVA6LTcGl7xncrfEcvygTuMk3vJazKXxTUHkpOsWDSz9pI/V42VkqwX7Us8GUKpMTTg50oZ8NN7xF+7mHMG/AvT3QDh+1AYS8ZLCQoUWA6FaVDU/rpBkrZGT6zBzQkGvdk5pStafd6iKyqm4nDTlBM+WZE7RR3T+7MFL8YLKcVJ9kjEI4KotuSrHxgdW1Ja/qMbJ7om2astXNEwW8Y9lbJnyA+Fmhcu/dzGKW/CoW8GgBz9DxC2UkyJ3/ALcx70UKK84LTLxkj2VDEI4LpM8Fa+MVTNpSJv1WMld0r8fsn9mZpFkvZ8+SHw00TJdGlzaj9xYt0tAW4btLJJCZuaSv7swMH5KsetIYYrASpo30IWOJDv46jlCWZtmQv6rGSTKUf7xLp/dmfGkRRsGZL38FiGSahCt+Weh4c4BwdmSgGTLQkcEpA9witOzE8B5QsHaWZJpjMMtA/vZe+j0qPWG+zdqyZweVNQvkDUdUmogbSLa+AShl8Fo/mAjKrRmXMDpP1yixpaYTS4NtWj6VtHCImy1IXY68GqD5x86xeAyTFIlzpc66ikKGYddHfR4lixV3jbpLAaLAqOpOU+BgPFykTUMsFnNjQVIFFPBUmaUrVmdOYM0wNm1oTQ34xPEoTlJyhNgMpYVUB7BdJ8niKSp2MUfqpzEu2UlNb1SaeoiS9v47DEJUAoDUgpN/vJOUw4nSFHL7KgDmq6DqGq4cPxER3kqJzFNB7et6gqodbfCLov2d/wAQgxE9Kk1+2lxp9pN/KD52OwmIAKCEmtUAEFwRvAV1jPnBpWpedADFLFJbR9KF+kL8R2dQVPLVlU9vZIPVL+6FDT+x0utpqF5phBy5gyiTSoFuMD4mQpKEkoU0wZnH3RU7woRo/wCKPcAhcoFJzLq5NwVOcxzpcv1ivEbSUAFSVMwIBuQSU2HICo4xAGqUon7L6t0f4x0gVqNKDhzg6RtXvPrZstKkkAKI3CWSakCg3i/7sX4eZJKwELISaHvA4BsCCGLPS3GADl4UOQfnWoMFYWVuj9r/ACnygyVs9ZGZIcKBoFAm/wB0l4plSihYSqhUrUZWZNaGC2lG15LSw/4vR4yi6qJ5mNp2iQTKSxsSTzAVGWnbOm5irISHURlqG6pjUR2Fx01HsTFpGgzFoZYub7SsqVbzMoUsC9CGP5woUnQU5f00hjjSd5h9v4cPWKKhiE/3Q/jX/qjoFrzjog+nJmKUlKk7wVoKEXuTSzwVh5yVEJVTkRGdkOlCSDQGjHhow05wdLxiWeY4Kia5XIYbo8S32oyDJMod3LCfuDxMeBLV4xbIkLQhIKFZAmiinhTwiWIQwWRdKSpjyBMBSZjO9P6RYicnUAtx1fjSIYiWBzb41isp16wFyyFUypbgagxXJlTpJz4deUuSUE7ihyBoDHBVieDikE4eaVABVQOA5mGhhgO08qb9VikCWqxzVQT1NU+PnBU7YsyVvYOZlF+7UXQdaCw+awpm4JEwHMHuxsRFWE+lYQAyld5K/uzVumo8PKLKlhxL24hf1WMld0rXOHQeYOnW3OLVbFUgZ8HOKHrkJzSzrQVHzeI7N27hsYDLWAJguhbP1SfkxWvY0/DnNhJm79qUuqT05+UVHi9uAfV4+Tkf7bZpZ97da9Yl/YQSO8wU8ywagBWaUrwqI7CdpJUwmRipfcrOkz2FfsqLesdO7OKlnvMFOMomuQ1lqPPhAVL7QzpAbGSCU27yWHSeqSfj4QFOGycQMyZiJauKfqi/iGgib2rnSXTi8GsCxVL3kEcasPWF6tqbImuVIKCb7i0v4opAS/sXZ9140rH4pqTHk+fsyWkplIVMU10OP8amEePsm6VKP/uG/QQQjbuAlH6mQtZ4hHxWp4KT4LGBQarEvkUyg3BQIY+DRE4ZCn3TL1ZCmSTeqC4vWkMcRj8ViiAjA5EaqVVZA+6SAH84CxsgpfOgpN1AiwFag1Ifh5RlXkmbNdiEzdQUMhQBa8s340NaRKTiAVKSlRBITuroSd4sx0tCyZiSFZXJLA20oTS/UQwkYwLITNCSj8QfjZRqDATm4VJTVGU3OSltcrMdKkQKiSVb26oFRDewaKa9Q58IPmywA6FmXX2FupF7V3hp5wukpMsJKpZIqe8l74qSfZG8m54wFB3GcFC8xIdgS6iUgF2PR4W49LKAJIQFEE0dNd4mjs6m1EO5E5KkuFII5aWopJ15QqxK0CUDvJzK3lJOjqAOUU5UakWBbhiQyKrJUQUliFJS7gm4u99INM9RIEsOgKGbLUkMmY7MC1DpxgKRhyUFKS4AKhUgkEov94hNwCYLdDhypL0KFe0HoXcAihc3DV60MpGIKXAWGYrBB3hmLhhchm00gz/m2Uo5ZoGZOkxPuWnQ84XyNzNLLLSlKQkKFnKgeYcDSJTdnyZpsUmod8wp1ryoYyNBIl4SYAoyyALFCipI5jKaGsWq2bh1zMiFDMzuQ9CWbMGU9RR9Yxs3YExBKpK3rTIpjS9Ca+cQTtCckErIWKNnTlUXIqFUJtpqOUBrcZ2cJuArrlVw0mB/8UZuf2eUMxWCxNK5S9BXMGPnpEh2tmymAUctPxAaMcwp4PeHeA7YhYOZCTYUUUuWrQ+JEUZb/ls/i/wf646NartXIc/o6/IR0PIRInMhhoGoQfH1iJn2OYcwwr1EdHRGqd4HtJO9kpQqWaFPho9AL+cMF4WYEqOXdy0UlWYFKg3AGji48Y6Ogyqw4TkBLtlA5O1PUxy8OWvy+fTzjo6AqRLB1pw5fn+UEd0QKWHgKNpHR0BwxZDhyQTblDPBTxQA1fl0f1jo6AGx+ypU8l0sr7yaWiGFx2MwtFAz5Q4+2AOCtehjo6LA4kbQweORkVlUfuLAChez69IDXsDFYf8A6OfuaSptUjkDp6R0dFY1D/mDGy6T8FmHGW5HkAqBZvafCq/W4JT1DKQgt4lo6Ogv581We0Gzw36H0+rl/nF8jtVKBaRglPyCR/IDHR0VvHqtq7SmlpWHRKT95V/DM38pgWZ2cxZdcyd3itQVGjcHYAcg0dHRmsfmstjpYzp0UFl8rf3a3Yjg2hiGFxihl7whSXlA3digFRJFza76x0dEaGScQJwCWI3FL6pSSDyUXiH0kisslJpQEB3GvJuTV8Y6OgPJ2KSo/WoQpQspNF8faTQhnijIChkzAQRlyzBpQslaaWL1jo6LAIlJQxUgpZDZsuZJILEuKAUHSI4JbijKQVKozjRnTY24aR0dGgfnRmLEhRb2SFD+FT03noReDpRWGbKol2yuki5qlRYt+1HR0YEcXiSlzZ7BQKTvXuwLF7GK5yXQCA6a0NQxIJ3X1c+cdHQCNUpFd0g6EaNlFU1684lidkJYMfaLhw1Wdy1BppHR0aCpeGYkP/iEdHR0U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2" name="AutoShape 4" descr="data:image/jpeg;base64,/9j/4AAQSkZJRgABAQAAAQABAAD/2wCEAAkGBxMTEhUTExMWFhUXGRkYGBgXGB0bGxoaGRoYGBodGBkaHSggGBolHh0YITEhJSktLi4uGB8zODMtNygtLisBCgoKDg0OFxAPFS0dFRkrKy0tLS0tLSstNi0rLS0tLS0tNysrKystLSsrNy03Li0rNysrKy0rKy0tKystNysrK//AABEIALgBEgMBIgACEQEDEQH/xAAbAAACAwEBAQAAAAAAAAAAAAAEBQIDBgABB//EAEwQAAECBAMFBQQGBwYFAgcAAAECEQADITEEEkEFIlFhcQYTgZGhMrHB8BQjQlJi0SQzcoKSsuEVU6LC0vEHFjRDY3OTRFR0g6Ozw//EABcBAQEBAQAAAAAAAAAAAAAAAAABAgT/xAAbEQEBAQEAAwEAAAAAAAAAAAAAARExIUGBAv/aAAwDAQACEQMRAD8AH+lKNAuqbsffA2KmrHFqfPKIHMjMWfNUg9PS8DInmhUkA1cO5DW5Rxu217OmnKpvu+Jqn0izFLK5MurtMIvxSPyivETAoKADDKoXHIiL5SXlIp/3R/LeNRFWx8YpMkFJYu7+KxDPC4xffS3U+8hx4jhCnZYP0cUtT1X+cMsEkmbLapzJPleJQu27NIW7lxiCT6GG+0piipTU+tnP0K3hVtopM1aSmoWVVJ5iw+LQ0TicyCu7rWHpfcOnWL6IrzLIZyBF21MWUmU5oZeV82UVSE1oSaaCsVP6OIlt2Q6ZTl7N5RlaVytpBEmYiWMtUk5KVBb2l5lKNxRmjTTFr75gS6lIHiUov5xmcPgCZczcIO7lzUHtHM3mPONQv/qEMPtymb9mXF1COdNXVJPsuD1FPFmg3ZWJIlrq+9L1+eEV45LTpjXMyZS/2i0MtnbNIlqXMIlpKkkZyEuBe56xBjpiFZyxSDnW+Y/jegPw4RP6OVBKMxLA1Tu8U/aanNoYrGFQpZmYoF1KIEpClFiX9osB6xGVtWQFPJwk2cdDNUwudEiviY0CphUJGFSCWCZvT2kWOsUjDT5h3UqLm5oKM5enyYZ7IxuImTB3smXKlJSQkJSAxLG5cwbjdtSUH6yfLDWAOYvTRDxKF+G2JPUCVTAkCwBc8dKRbjJ8vBBEyYmZOUScrKCQks1ResDp7TSgAEJnTTyTlHmqvpA03b06YU5MMkVIBmqKrjgGFhEEsR2rxOILS8HLFSsZ0lbMBUZqW5Rd3G1Zo35/dIpZkAA1owHvgdIxi6nEd2ALS0hNDcAiPf7ASqsyYuYQa51k0HW2kXRRidj4dLKn44KVqArOdXYhzwiBnYBH6uTOm0oSGD0s7+6HeE2NJSAyB4jlxi3EYdgkAVBGnRoaM8NrzkqBk4dEpnS6i92uzDQRD+2MasDNiVJSrSWAlvEAQ2xcoULXX8CYDlYQ0fSwi6uFs7ABSjnmLmHipR48TeJScIlLHKwDvTx41hhLwpzG5FNOWkTROSxCmZ34+USmK5Bo7s/hzHWkMNipCgkAkOsmsBmckgaNTrpDjZ2JAAoxAJbpdoi1fIVRQBPn1aGBq4cvlB5eMKcPiEqCwPuhvGGKSkOSKs1+jfPKDLlj2iwcNUXvxjzvtwVIZwKjRmuOfpEZqGSo1FvyiKZLhAfnWAFMyWKZ0/PjHR4rAkklxXlHkAomza86RDILlj1j2eAVE2sRqBRorWqotXhUQayBsUlklgQQF1YaIWR7o9krWMMVJNQoH0HGJLZRAcMXDA/hUIt2bKK8NMSlKlHdIASTYWo8VkBsxBUhaTZkkE2vVmtcQxkB1y6/aSH6FolhNlTRmQwC1hkhSkhRqFGj5qAHSGcvs6qWgzVknJvFCGKixehLCFCfbuEUZ68oJJ5tQlQHUQWlGVDGgMxZDfsygb+MHYrErWszBhUoBAS+InBIYFwcgavjEcFtdCFH6RMw5DHKiRKUopU4d1AFyw4xNAsvDqU+VKm4sw8zBO0kSgiUlWIkBSSCQZgJA19h3NqQTM7TIY93ImqF3VlQlrakn0hXg9mLIKkYfDormdZMwvegoIsF6doYRJ3DOnH/AMUvKOe8qph7spfeozqkKlELByrJc5QkPYM7QukYKcoB55Q4H6pCUDo4D6cYFxmz5aVJUsrUcwO8tSrKTEDCVtGQhalrmy0F1ulxmcrVcCr20hRtP6LiJxmCVOmqYDcTlSeZKmL84qxWESZi91iZq3N331Ee6NPsuQBWxZmbQVgM9hsIsH6vByZYoxmEqIa3AaxcZOIJrPyDhKQlPDViY0U+WApjw9xECYiakJLfZI9Wi6MzithIUSpa1zFfjUTHmD2TLSCyGuxbyhltTEbi9C4b1MJk7WUxJq4IHJ6UiBpLlhIDCjOX8YuTIDpINL25NCE7SVRNPfbQwVsrEqWpno5ceGnlAOggMK8Pc1eEWZA6iOtYEw81KsxHF/5fzixeJDrGic3wEAxwyhujX+nrcRGYvebqfJ4FkTQ5Y2SelhY+HrEEOwUeKmfkDW/L1gBVz0hzwU/jX84XIxBUwBdq+LluotENozT3YUfvqLcikUt1hdKn2J4Npd6Qi6Y/SiXANa1pZoCTjWJcDXz+fdAxml3t809RAwmEq63fjGsNMxPF26A/GHOyZoAUeCQ3Ug0PpGczOGZms9/nrDvZ6SQolv1YLdCGPrEqaYycUNEkVannqYYYnFMhZoCFADnCXBDMqoYqUzO9UrTz4P5xDaM0ilDmmqKQ2jt52iB/OxWdKsp1ofI26mLZkwpSWAdve+sK8NLBQGoDmB5ZVIpS94KxM1kpB+85rWgIMAIdo9P4I8hN9EWasa/iH5x7AQm4shJGc88unjaAkbQWgBi/EqF4h3JYHpTlHk1YDgEEkN8NY1IGuGeYlKww3mIAtHTJhmhASgpSEBJSZpAJH2sqRc9YVbJxeVRJBYs7cQRxvR4bYEUcW/LlEols+SqSorliXLUNUozFiC9Vv7oLOJWsETJ01aepAOhcJYNEe7IQdX+eMArUUlhY8esRcaLB7PkJynu0OUqJLPbmfCPdqgBDpSxc2p8iB0zTR3sRoL390V4nelKNdD5t6wMCqnAAB6tUtaHknGZZSCWdmfjY++M0JZZzW/vhvhpYMtLCt7auG8IFGDEgJAexv0PHpAW0sQA+V1E8ujRywWCTq/5RXMkpZJPP4GCBdoYtaZxVcZyU0tvHWGmxsUVLLvceoLwpXiZiJfcllJWoKe6gQSwcUL/N4ZYHDrSpScqgpIzENUAF3bpAMZ88ldSBUtR/tJ+fGAsZiDlUxc15i6YsxuHXlK23QnMCSLOE266QJM2esZUlSAZiwE1ds2VQelmaAExaiUsoOSATTXfhDSoq3hGsm7NV3iZBUMy8oJYsAVKe+rQlRs8H6UFE5pAJDD2iF5KvarHxiyhcmWCp7MP9oY7NlHvEGoZ/d/tBewNmyZqFKWVgheTdIYAoKnLglnDeUC7LWorSDxPPQ16QoYYUUa1ja+8m/rA+IAdb/aUsV5NavKLJKWCf3eVAR6R6ogkl6Z1aHl5xFwTIH6xqbrDrbh8tFl0gEm6m9RFuHUl1D8JN+sVonpYAl6nRqn4QMJcZhnSkVLlfz6QqIDgNwpfrDvHzAEILaqpzrCrL824esWI8QgZtdfSAgkPzp7oPmyw4Y6fLeECpFRq0UXYdIzAkMKu/O8PdkNmKiKd2wF/tp/IQnlKrVqjiIbbPXVtCmlTZweETR7hZQcEfiJqxqpJBiuYgjISDcvQnXSvWDdn4f6wJJHs3c8RT09ItQBkqA5UQL0AY+dYipYUFMkkvdWlqpPHjE8SgFlF7vTR4JkSdwuXqTd60iicncqdbW1ggP6H/AORfpHRcgBhven9Y6AykwFxlJdtIoXJY0qNYP79tQzM1tOPGB+9DB3I+fONAcSWJrW/vo4/KG2xFbsxJDMQQ/AuCz8xC/K+Y52DUpBOyJ1cpsRfpANgh3AsxgTI6lPatPEekXIS32nFT1vSK+6DmtD83jLQpU0ApL3enMj+sWlf1ShazcbA+8RQuWndqDX56GPQzEcvhAOMRh0DKUpQyZmHSoAGuZ8wIP7SXgqdIAw8xSUhJE4IDCwMxJ4cD6xn1bSWHZZFUKPVOVvdD+XJJShKlqIUqWospqnuyfJlQZe45WTviLd4FPwH1SkaUqojR6xHGynkznuMQo14Nl8nIEWysMFFipTKEp3Vw7z3ZRAyAZiZwUokhCpjAsCsHXi/wgFGCASqWd0vMlqPChqQTyaHeykKE1YW2ZIlFQLUSM2YdQCmB5uykMo5WZRYObd1mBFdDBZw0rvJhy7xCkA59c6AH8DAe4pjs8ppm0qHI7zzgLEAZsLvByqWQXpREtJzcKpVBOIwyQ7JcDvxf99HkI9xeDQCWlgBMyWAXskhy1dTfrAUTZ6V4jOSHEpKjvMM2VSW8yTAJwyVYnGozpSlZSxcsxmJWpmF2B8SIaycJKJCChLZ5wKqORTI/Fu8H8MZMEZlULhxfUM8A52HLld3OHeZZfe1Dl1ISlbBxxp5GEmy1kKTx3utrD1iMos4D1J9fkxdgGzJBvvD0gsi6YAcraqDueTxXnTkV+0aH4+EXpQAmX4H0ECTlDKQLlRgpxkSyyCwEsHwo7QDIWMwFWL/0iwqABB/uhU9En3PAEghw59kE+BL0eDKGMWnu5drl/KsCiU49pPvNTTpFkyUTLDBqn4eUCpQWLkPa4jQkRxroDSn56x5hySKFNNA3rEvo6QKk9HF4twiwKm1gykhj4CA9ZIS77wd6j0aDMJPYFSq5QGYvz86QvTPq4J5uQfhBuGmJKVG/+xjIPwyywXnrUG4eoHQmt+cXIxG6BcvcWJdnhfKxIysnMAnnqSKDygrvhuhzzY/lBTzDTEmWcxA49baCAcZOAGUEFIZjXSleZjwraQANXepdudLwLipJyJLly1yfygRLLL4R0UZvw+sdBcJJyeJGlD4WMDLSp7nx8aekFKl0YnhQRVcEU4HoGv6RplSkMCDVgaa/7xZhpgBFSbUao1IAjpCSSX+RF2ERvgIJzObUYcoBoX4KDB6pMVPbjcRPZnaCYuamSqYshRKWURWh1Aca6x5OZyAX5jyiWLqcvrThFhLvUO3C8X4jby5d1SMlWeSNKM6SIsw+1Ez5c0BEkMl8yEkG5+8S1oYaBAHWg6weZ3dITMmBYl5gCUAFiXANSPfENmSBnPsqUlClJCvZJAJGZtKQHtTFzVpP0mcQm2QbqHDFkpHtNSwMJBpsGUTkgSQp7k3a9FEgAG9A8A4rCrlBlJIcX4+MZnZW2VSpgEqfku5JYK4Pmpfi1432yNtmaky8TLBOXMFpbKoAgGjkA1ukkXhiM+SoJZ7sT43iezwVFVybvzJglKJa5oqUyyVKIFTuhVPECAMT2sW5ThZKJaBTPNYnhY0e1KxAZg9oYPOpK5qivMU5QMrH2TmWo5Wj3GSBMzdyc7F1ZCVhDWBUAE5mageMPtRM1UxU6ZdZOchOUOR0A0ekNezvabEyRklplqlgiiks5YfbHxi4GM5Sg1woXGsBpFVUq5ZzGqwfaHCYghGIT3Mwj7fsmv2ZoDjxgDbuCky1ESlvqzeFFWNogQZC4+a/NI9wiiFh/wATDW0c/M8PjBmysH3szKCxSCXYm+7pBqqJj5UAPr00iiecstLVLqMaNfZuazd4Na5F/lA6+zK6OsU4BQfq4gml6pjFTind6eFIBKqk8mEaFeylgXS7M7wrn7JmioCVEaBafG5EEAYpTIQBZjqPkmF8sliRQ/PCGeKwy0oSJiWarZhUGj0eF6pwZ0gcyeVY0LBOWxqPF/zf0jlTFtSvn+bxRJxGapPO49HHy0XS5iWIzN5eGkAKpZ4HnWGeC9gvrS+rdYDMsFyDXwg7BpSE1FTTSwhQxkoZJDBy1uTxOVLIQmhDXr8Y9TNTTLxNGNm98TE7cPHhV3MZXVoJ7kC72Pi8V452lithrEVLSUhtGFXGrxPELCmym2jmnpBcebvD1EdHZOY+fCOgED3Py7WgfF4wCwS9qD3xZkGoNOHHrFM9KX+S4jTK1UwMXBJLHmzUgiQl1oqzKc8xeAAVPWrmnSDtly3mAk/NfOAHkSynHJqx7xwdKu0M+5qTxc+sDzEAY2X+0PUmGADF3tp429IlWF+2ZTywVfO8nzpHvZs5ETk6lDP/APcI+MXbaU8pNNP8wpFWwaqmanJ//RH5xfSGWx0ZZjqNCiYnxKCA3GpjztnJdJYf98keMpBj3CSN5FdRT3xft+0w6iZLPnJT+UZGXwJCQQtIIfUpezWJfXSNX2QUl5wCWASKNTmeEYnakuopx/yw07IqITispIV3ThQuGNDGrwaCWrfIDVMz3Lv5xHaqGkKmpYTES5TKbiWL0ePcLNAkZSHmEfrPtEqq/Wpi3HSv0WY/93J/neMj5+pal94VqKyySCS/20j3PHqe8lEKlTVpcXBr5ChtrFs5IHekJBGVNC7HfTwIhZNWB9lv2Vq+LxuJWo2TizPWJM5CSon20jK9Q+dNlFtQAYa7VUQEV1I/m+fCM32MnA4tHtalioEe4Vh/tOchSggLGZK1Ah6i9/F4zerAiwSL8eX9YqCNyaOKUBx/6iIJSKF7v5RHLuzCDojT/wAiNPOEBONwsuQtSO/WhmbNNAzOkFwA3HjHkuZMP6vFKI5T0k+QnRR27b6Sr9ke4RhJwqepEXB9KQrHD2cRO5UUr+UkRVO2ltAH9crVsyCAWBLOqW2hjHTkNIQoUJAqOp/KHPYmYpSpudRLBJDklnTMs5pAM+2oU8gqVmUycxpfKXZrdIShHAhutYedtQ5Q13T/ACqhLKlAByS+nCAkiS28efyYpVKdiesWpmPuvpbjHigQafPlAQw4Opa/GNjsvbcqRhZSpyZisxWHQElglTBwq3CMmgu4vxvxhzIGaTh0kUJV6zRCjRSu1+ANysdZadekFJ7RbPNO8FeMsj4RmdpJlyyVTMqJYZNJOepY1ZaTqNDAiMXgz9uQTzlzEfBUSDaKx+BIbvpQ6g/nHso4M+zOkeCm+MZKRJwy7dwRynKH8yBFw2TJUd1NfwzpZ964h9av6PhfvyP4xHkZn+yJX93N/jR/rjoH1myQL+X50iC0O3P4QwVhw4Daj32jlyEgp6qHkWi6AUSSQB69BBchYSoVY0uaRJKbU1V8fyi/CTVS15kZXtVILjxDQ0UT1viZZDsCnhd6wxBD8+MGI2wlY+tw0srAJC0jIQdC6aO/KIycEldphSX13k+YYj1iBZtxO45OhbzinYYGZZd9x/8AGgxpNodmJ8yXkSkKoapWkh2YUJBarwpwmx52GUozkFIygO1C6kUB8DGvQuw6sq0k0GYc6EiL9rj6tf7ck/8A4REFqBmJbinhoQOPKCNqpAzpr/2DX9hQjK1itqy95IFy931CYbdl8OUHEJVrIUzV1H9YB2qj6xPz9lMPuyiMwncsLNPksRq8RZJksWVQFIIPClGhntWWPo0z/wBLDn1MAFOYilGDV5Q02iP0aZx+j4f3qjI+dY1DA9PTMloVFMO9pJ3SeV/FMKFHn88o3Ept2Il/pkr96HuPwg+kTi1c6gfAmFPYN/p0rx90aDaVMROP/kXe11fnGb1YUTE6mztTzYROZKAGUOd0FuOXepyoIsmipItzqeHhHnfgKDBizEE6tcWo0QR7bn9KVzSD/hH9Ix5w6CT9ZlLm6S3mkn3RsO2rjFLA+4n+QRjJpqRzjc4hxjJP6PKAUk87JICjxY8Lwy7FyClc0ECqUsxBHszeBML8cP0OUeZ958dIM7An6yawskH/AAzYKK25tITlEJBBQvIXGgcODzgOYClIDBQNQzQdjZeVCiHfvJh5ne5QtmooWB9fyiCmoqAQXi6QXIc+bfER5IFzwuPfHsszFUSC4qWrrAczKjQYZBy4UaOr+d4RyTmNQCKv7o0GAlqK5Ss31YASlOjgkuK3IeFFHa4EyZg/GkClt1FowpFY3fauY8lbj7Q9zfCMWrBTTvCWshgxCSR6QgrlP8YLTKpm4j4wMkFJqCP2g3vh2qQO6SofdB8yR4xUKirmY6Le75x0FamaKijvMT6fJ8orxe6QGpX1UIJnLcJFKO51BJdyOnvgafIJUbEmMNV2ZOUclE35n84rTOBsw6vT0oYhPSzDzb3RFbCzksQfmzwZMsPKKbg9faT51EXIXVwkElqgsX6v8YAwyyMuRTvRgSC/CD8PMcgrANTUbp8ctCeoMAbKTOSQpM1ct9SxHkaeUNP7RxSgmXN7tcu6yzEgPoqnlFGHmMEgLcHQ7pZrfdPpBO0CjI2UpJAtuvU8N0wEF7NwxBV7CxvAJJS7VsoMagWhXtpRaZ+xhz/+wfCPZctTEhVioVpSgFqG0WbZT7XOXJPkubAY7ac0iahQFuL13U6iH/YjEhasSEoygYSYPaJrmBNWp0hRtSSyh+f4Ut88oe/8PJI73EEhx3CgRxdSXEavCqkTCGc0DPwrDnGj9GX/APS4f0K4Nmdn5Sg6c0s8jmHkqvrAO0C+GVx+iyPQrEZGF2nLIlEX/wB0mEUx/WsPdrD6vzJ9ISg+cbiU77BF8dKetwYc7TV+kTnDgTVv/EvWE/YMvjpX73ujRTgPpGIFP1iv5lRm9WE87M1Aa0Pr6R6uRlJUEsCDzFqMzcIaTZLkFIqOGkAz6uORFR1tEFPbkj6ZNP4Ut/BGNnCpNbn3xtO23/VTOGQfygRlkYVK1ECchJJNFunX7zEH0jc4gzFJP0ST86qhj2Bouc7+x/knQNicHMVh5UtCTMUkEnJvUc1DO4rpBnYmUpMycFApOQ0UCD7EzQ1iKuxjtMYHKJis38XppAPdKZTaAPp7jB2OWCV2qtTj97WvER7NUCksCk1OavCxBo0NAEnMCQDcGl3fr0iGACkkqlk7tVEcDzBiXdKCiUl2cEjnTSIpQAQAQQQH/KsAZLSS4AJ41q3jDzZy2lywNFh/ALgDBTMqFNRRsKvlrR4MwqnSgh/aA6UXGQF2jUTJUL75+PpGRnLUhboUU2qCQbDURsdtfqTzUfjGNxXtHw93CNQGSNtYlLfXrI4E5h5KEOZuIIQlakoUShBIUN11ZnoGjLyi0aPFn6oD8En/ADRakCnHD/5aT5L/ANcdASgY8iK2wwtTUAHkfkR07Aqoxej+1XW1ILzF/COJtozVHxjLVLVS5gBCpZNHBbXqzRTLwylUVLWDyS/TSkPpU5QcPE0zVCxvdoMstNTlO644Eg6dReGGGmjMUqJr7J5jjyh8McpKWNevGD8BsWfOH1iUy0mrn2r6IBHrAZfEYghSQnhV9S59njoPGNXs3Cr7tPfHuEqJAC9VaBjSwesMtn4PCSZhl2nD2VzBWop3ajSnAVcRbiJs5AKZ8kT5bVUgb3jKPwMXE1VN7OoynIWJ1SAAf3RTxELdobAmG6k+ylL1NlKV/mhhgpMpdcHPMpVzLNR4y11SOkXTdqzpZafhyUj/ALkreBGpymqYuDO4nsYFh1TFBWjMzMBb+sT7ObDmYVc8lSFJVJUEkULggsUm3V41mBxsiePq1pUdRZQ6g1ERxOzSQrKoBwRbiIULVT2SCXBLu/pUUjO4qsg0/wDh5QfkFTBDk4CegEGW4H3S7jpeEk6eO5Ulq9wmh0ZSgX4aRkjEbWS6Cx+aQhEvm3SNRj5TpyhLkvbwirA9mpy/ssOdI1xUOwSWxss8lfCNhN2LNWudNTkWFTFnKFMobxAd6eRhZsDYhkTkTFEO7M1s1IeS8etC5iksWmLBQDUnOU+yQH8DrEpCicmZLJ7xCkK0cM56/lFGL3kDXKC1nqTcaf0jRnbilHJVJYkpUPcDfW0B4vHYeqZye7JDBaDlrW4O77ogy3bAvilj8I9A0Y/E0Urqb9Y+rYjs7IxcxU0YrK+mQe/MxgXFf8OyzpyTRqUnKTzuB6mNRGMnlQw0ogkU0LUzKht2Ox02YtYXMWsBBbMon7Eyz2gvafZmcJaZTFCUhklQdy5N6DXTyivsvs5clc3OBVLA2PszHLFjwgr1UsqMzktflmMVSsPQ1NBUvxfhpFgXvzaBs6nPDePvi4q3CySASATenjrfWMqFQlBStGpy8LgVNfGKcJhWUEgi9vA14RdNASTw8izcnikJJyqADOAeNqxdRfIRlU5Dnl4gWhjhUlq0JUCfJcLFKBmBjd6DStiYbyJrgPopv8KmiLCvbpPda3NeNTGSxJ3l9fhGu23NaWAbOvzeM+dnLWXSUKJL5QtIV/CWLxqFL+7oePCHm0PZGm7LHGwhfiMJMQDnlLT1SW84abUXuhvwj/DFQnLx0W5Vcfnzjog+hlmHwiC0GmvzeDJssCgrwaIqk63ejRkUyRxi/LyEU5WLQXIUH8PhAWYKcJZTNUjMlFSAHUdCW1IvGlWv6QlM3CzwCl+aVA6LTcGl7xncrfEcvygTuMk3vJazKXxTUHkpOsWDSz9pI/V42VkqwX7Us8GUKpMTTg50oZ8NN7xF+7mHMG/AvT3QDh+1AYS8ZLCQoUWA6FaVDU/rpBkrZGT6zBzQkGvdk5pStafd6iKyqm4nDTlBM+WZE7RR3T+7MFL8YLKcVJ9kjEI4KotuSrHxgdW1Ja/qMbJ7om2astXNEwW8Y9lbJnyA+Fmhcu/dzGKW/CoW8GgBz9DxC2UkyJ3/ALcx70UKK84LTLxkj2VDEI4LpM8Fa+MVTNpSJv1WMld0r8fsn9mZpFkvZ8+SHw00TJdGlzaj9xYt0tAW4btLJJCZuaSv7swMH5KsetIYYrASpo30IWOJDv46jlCWZtmQv6rGSTKUf7xLp/dmfGkRRsGZL38FiGSahCt+Weh4c4BwdmSgGTLQkcEpA9witOzE8B5QsHaWZJpjMMtA/vZe+j0qPWG+zdqyZweVNQvkDUdUmogbSLa+AShl8Fo/mAjKrRmXMDpP1yixpaYTS4NtWj6VtHCImy1IXY68GqD5x86xeAyTFIlzpc66ikKGYddHfR4lixV3jbpLAaLAqOpOU+BgPFykTUMsFnNjQVIFFPBUmaUrVmdOYM0wNm1oTQ34xPEoTlJyhNgMpYVUB7BdJ8niKSp2MUfqpzEu2UlNb1SaeoiS9v47DEJUAoDUgpN/vJOUw4nSFHL7KgDmq6DqGq4cPxER3kqJzFNB7et6gqodbfCLov2d/wAQgxE9Kk1+2lxp9pN/KD52OwmIAKCEmtUAEFwRvAV1jPnBpWpedADFLFJbR9KF+kL8R2dQVPLVlU9vZIPVL+6FDT+x0utpqF5phBy5gyiTSoFuMD4mQpKEkoU0wZnH3RU7woRo/wCKPcAhcoFJzLq5NwVOcxzpcv1ivEbSUAFSVMwIBuQSU2HICo4xAGqUon7L6t0f4x0gVqNKDhzg6RtXvPrZstKkkAKI3CWSakCg3i/7sX4eZJKwELISaHvA4BsCCGLPS3GADl4UOQfnWoMFYWVuj9r/ACnygyVs9ZGZIcKBoFAm/wB0l4plSihYSqhUrUZWZNaGC2lG15LSw/4vR4yi6qJ5mNp2iQTKSxsSTzAVGWnbOm5irISHURlqG6pjUR2Fx01HsTFpGgzFoZYub7SsqVbzMoUsC9CGP5woUnQU5f00hjjSd5h9v4cPWKKhiE/3Q/jX/qjoFrzjog+nJmKUlKk7wVoKEXuTSzwVh5yVEJVTkRGdkOlCSDQGjHhow05wdLxiWeY4Kia5XIYbo8S32oyDJMod3LCfuDxMeBLV4xbIkLQhIKFZAmiinhTwiWIQwWRdKSpjyBMBSZjO9P6RYicnUAtx1fjSIYiWBzb41isp16wFyyFUypbgagxXJlTpJz4deUuSUE7ihyBoDHBVieDikE4eaVABVQOA5mGhhgO08qb9VikCWqxzVQT1NU+PnBU7YsyVvYOZlF+7UXQdaCw+awpm4JEwHMHuxsRFWE+lYQAyld5K/uzVumo8PKLKlhxL24hf1WMld0rXOHQeYOnW3OLVbFUgZ8HOKHrkJzSzrQVHzeI7N27hsYDLWAJguhbP1SfkxWvY0/DnNhJm79qUuqT05+UVHi9uAfV4+Tkf7bZpZ97da9Yl/YQSO8wU8ywagBWaUrwqI7CdpJUwmRipfcrOkz2FfsqLesdO7OKlnvMFOMomuQ1lqPPhAVL7QzpAbGSCU27yWHSeqSfj4QFOGycQMyZiJauKfqi/iGgib2rnSXTi8GsCxVL3kEcasPWF6tqbImuVIKCb7i0v4opAS/sXZ9140rH4pqTHk+fsyWkplIVMU10OP8amEePsm6VKP/uG/QQQjbuAlH6mQtZ4hHxWp4KT4LGBQarEvkUyg3BQIY+DRE4ZCn3TL1ZCmSTeqC4vWkMcRj8ViiAjA5EaqVVZA+6SAH84CxsgpfOgpN1AiwFag1Ifh5RlXkmbNdiEzdQUMhQBa8s340NaRKTiAVKSlRBITuroSd4sx0tCyZiSFZXJLA20oTS/UQwkYwLITNCSj8QfjZRqDATm4VJTVGU3OSltcrMdKkQKiSVb26oFRDewaKa9Q58IPmywA6FmXX2FupF7V3hp5wukpMsJKpZIqe8l74qSfZG8m54wFB3GcFC8xIdgS6iUgF2PR4W49LKAJIQFEE0dNd4mjs6m1EO5E5KkuFII5aWopJ15QqxK0CUDvJzK3lJOjqAOUU5UakWBbhiQyKrJUQUliFJS7gm4u99INM9RIEsOgKGbLUkMmY7MC1DpxgKRhyUFKS4AKhUgkEov94hNwCYLdDhypL0KFe0HoXcAihc3DV60MpGIKXAWGYrBB3hmLhhchm00gz/m2Uo5ZoGZOkxPuWnQ84XyNzNLLLSlKQkKFnKgeYcDSJTdnyZpsUmod8wp1ryoYyNBIl4SYAoyyALFCipI5jKaGsWq2bh1zMiFDMzuQ9CWbMGU9RR9Yxs3YExBKpK3rTIpjS9Ca+cQTtCckErIWKNnTlUXIqFUJtpqOUBrcZ2cJuArrlVw0mB/8UZuf2eUMxWCxNK5S9BXMGPnpEh2tmymAUctPxAaMcwp4PeHeA7YhYOZCTYUUUuWrQ+JEUZb/ls/i/wf646NartXIc/o6/IR0PIRInMhhoGoQfH1iJn2OYcwwr1EdHRGqd4HtJO9kpQqWaFPho9AL+cMF4WYEqOXdy0UlWYFKg3AGji48Y6Ogyqw4TkBLtlA5O1PUxy8OWvy+fTzjo6AqRLB1pw5fn+UEd0QKWHgKNpHR0BwxZDhyQTblDPBTxQA1fl0f1jo6AGx+ypU8l0sr7yaWiGFx2MwtFAz5Q4+2AOCtehjo6LA4kbQweORkVlUfuLAChez69IDXsDFYf8A6OfuaSptUjkDp6R0dFY1D/mDGy6T8FmHGW5HkAqBZvafCq/W4JT1DKQgt4lo6Ogv581We0Gzw36H0+rl/nF8jtVKBaRglPyCR/IDHR0VvHqtq7SmlpWHRKT95V/DM38pgWZ2cxZdcyd3itQVGjcHYAcg0dHRmsfmstjpYzp0UFl8rf3a3Yjg2hiGFxihl7whSXlA3digFRJFza76x0dEaGScQJwCWI3FL6pSSDyUXiH0kisslJpQEB3GvJuTV8Y6OgPJ2KSo/WoQpQspNF8faTQhnijIChkzAQRlyzBpQslaaWL1jo6LAIlJQxUgpZDZsuZJILEuKAUHSI4JbijKQVKozjRnTY24aR0dGgfnRmLEhRb2SFD+FT03noReDpRWGbKol2yuki5qlRYt+1HR0YEcXiSlzZ7BQKTvXuwLF7GK5yXQCA6a0NQxIJ3X1c+cdHQCNUpFd0g6EaNlFU1684lidkJYMfaLhw1Wdy1BppHR0aCpeGYkP/iEdHR0U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4" name="AutoShape 6" descr="data:image/jpeg;base64,/9j/4AAQSkZJRgABAQAAAQABAAD/2wCEAAkGBxMTEhUTExMWFhUXGRkYGBgXGB0bGxoaGRoYGBodGBkaHSggGBolHh0YITEhJSktLi4uGB8zODMtNygtLisBCgoKDg0OFxAPFS0dFRkrKy0tLS0tLSstNi0rLS0tLS0tNysrKystLSsrNy03Li0rNysrKy0rKy0tKystNysrK//AABEIALgBEgMBIgACEQEDEQH/xAAbAAACAwEBAQAAAAAAAAAAAAAEBQIDBgABB//EAEwQAAECBAMFBQQGBwYFAgcAAAECEQADITEEEkEFIlFhcQYTgZGhMrHB8BQjQlJi0SQzcoKSsuEVU6LC0vEHFjRDY3OTRFR0g6Ozw//EABcBAQEBAQAAAAAAAAAAAAAAAAABAgT/xAAbEQEBAQEAAwEAAAAAAAAAAAAAARExIUGBAv/aAAwDAQACEQMRAD8AH+lKNAuqbsffA2KmrHFqfPKIHMjMWfNUg9PS8DInmhUkA1cO5DW5Rxu217OmnKpvu+Jqn0izFLK5MurtMIvxSPyivETAoKADDKoXHIiL5SXlIp/3R/LeNRFWx8YpMkFJYu7+KxDPC4xffS3U+8hx4jhCnZYP0cUtT1X+cMsEkmbLapzJPleJQu27NIW7lxiCT6GG+0piipTU+tnP0K3hVtopM1aSmoWVVJ5iw+LQ0TicyCu7rWHpfcOnWL6IrzLIZyBF21MWUmU5oZeV82UVSE1oSaaCsVP6OIlt2Q6ZTl7N5RlaVytpBEmYiWMtUk5KVBb2l5lKNxRmjTTFr75gS6lIHiUov5xmcPgCZczcIO7lzUHtHM3mPONQv/qEMPtymb9mXF1COdNXVJPsuD1FPFmg3ZWJIlrq+9L1+eEV45LTpjXMyZS/2i0MtnbNIlqXMIlpKkkZyEuBe56xBjpiFZyxSDnW+Y/jegPw4RP6OVBKMxLA1Tu8U/aanNoYrGFQpZmYoF1KIEpClFiX9osB6xGVtWQFPJwk2cdDNUwudEiviY0CphUJGFSCWCZvT2kWOsUjDT5h3UqLm5oKM5enyYZ7IxuImTB3smXKlJSQkJSAxLG5cwbjdtSUH6yfLDWAOYvTRDxKF+G2JPUCVTAkCwBc8dKRbjJ8vBBEyYmZOUScrKCQks1ResDp7TSgAEJnTTyTlHmqvpA03b06YU5MMkVIBmqKrjgGFhEEsR2rxOILS8HLFSsZ0lbMBUZqW5Rd3G1Zo35/dIpZkAA1owHvgdIxi6nEd2ALS0hNDcAiPf7ASqsyYuYQa51k0HW2kXRRidj4dLKn44KVqArOdXYhzwiBnYBH6uTOm0oSGD0s7+6HeE2NJSAyB4jlxi3EYdgkAVBGnRoaM8NrzkqBk4dEpnS6i92uzDQRD+2MasDNiVJSrSWAlvEAQ2xcoULXX8CYDlYQ0fSwi6uFs7ABSjnmLmHipR48TeJScIlLHKwDvTx41hhLwpzG5FNOWkTROSxCmZ34+USmK5Bo7s/hzHWkMNipCgkAkOsmsBmckgaNTrpDjZ2JAAoxAJbpdoi1fIVRQBPn1aGBq4cvlB5eMKcPiEqCwPuhvGGKSkOSKs1+jfPKDLlj2iwcNUXvxjzvtwVIZwKjRmuOfpEZqGSo1FvyiKZLhAfnWAFMyWKZ0/PjHR4rAkklxXlHkAomza86RDILlj1j2eAVE2sRqBRorWqotXhUQayBsUlklgQQF1YaIWR7o9krWMMVJNQoH0HGJLZRAcMXDA/hUIt2bKK8NMSlKlHdIASTYWo8VkBsxBUhaTZkkE2vVmtcQxkB1y6/aSH6FolhNlTRmQwC1hkhSkhRqFGj5qAHSGcvs6qWgzVknJvFCGKixehLCFCfbuEUZ68oJJ5tQlQHUQWlGVDGgMxZDfsygb+MHYrErWszBhUoBAS+InBIYFwcgavjEcFtdCFH6RMw5DHKiRKUopU4d1AFyw4xNAsvDqU+VKm4sw8zBO0kSgiUlWIkBSSCQZgJA19h3NqQTM7TIY93ImqF3VlQlrakn0hXg9mLIKkYfDormdZMwvegoIsF6doYRJ3DOnH/AMUvKOe8qph7spfeozqkKlELByrJc5QkPYM7QukYKcoB55Q4H6pCUDo4D6cYFxmz5aVJUsrUcwO8tSrKTEDCVtGQhalrmy0F1ulxmcrVcCr20hRtP6LiJxmCVOmqYDcTlSeZKmL84qxWESZi91iZq3N331Ee6NPsuQBWxZmbQVgM9hsIsH6vByZYoxmEqIa3AaxcZOIJrPyDhKQlPDViY0U+WApjw9xECYiakJLfZI9Wi6MzithIUSpa1zFfjUTHmD2TLSCyGuxbyhltTEbi9C4b1MJk7WUxJq4IHJ6UiBpLlhIDCjOX8YuTIDpINL25NCE7SVRNPfbQwVsrEqWpno5ceGnlAOggMK8Pc1eEWZA6iOtYEw81KsxHF/5fzixeJDrGic3wEAxwyhujX+nrcRGYvebqfJ4FkTQ5Y2SelhY+HrEEOwUeKmfkDW/L1gBVz0hzwU/jX84XIxBUwBdq+LluotENozT3YUfvqLcikUt1hdKn2J4Npd6Qi6Y/SiXANa1pZoCTjWJcDXz+fdAxml3t809RAwmEq63fjGsNMxPF26A/GHOyZoAUeCQ3Ug0PpGczOGZms9/nrDvZ6SQolv1YLdCGPrEqaYycUNEkVannqYYYnFMhZoCFADnCXBDMqoYqUzO9UrTz4P5xDaM0ilDmmqKQ2jt52iB/OxWdKsp1ofI26mLZkwpSWAdve+sK8NLBQGoDmB5ZVIpS94KxM1kpB+85rWgIMAIdo9P4I8hN9EWasa/iH5x7AQm4shJGc88unjaAkbQWgBi/EqF4h3JYHpTlHk1YDgEEkN8NY1IGuGeYlKww3mIAtHTJhmhASgpSEBJSZpAJH2sqRc9YVbJxeVRJBYs7cQRxvR4bYEUcW/LlEols+SqSorliXLUNUozFiC9Vv7oLOJWsETJ01aepAOhcJYNEe7IQdX+eMArUUlhY8esRcaLB7PkJynu0OUqJLPbmfCPdqgBDpSxc2p8iB0zTR3sRoL390V4nelKNdD5t6wMCqnAAB6tUtaHknGZZSCWdmfjY++M0JZZzW/vhvhpYMtLCt7auG8IFGDEgJAexv0PHpAW0sQA+V1E8ujRywWCTq/5RXMkpZJPP4GCBdoYtaZxVcZyU0tvHWGmxsUVLLvceoLwpXiZiJfcllJWoKe6gQSwcUL/N4ZYHDrSpScqgpIzENUAF3bpAMZ88ldSBUtR/tJ+fGAsZiDlUxc15i6YsxuHXlK23QnMCSLOE266QJM2esZUlSAZiwE1ds2VQelmaAExaiUsoOSATTXfhDSoq3hGsm7NV3iZBUMy8oJYsAVKe+rQlRs8H6UFE5pAJDD2iF5KvarHxiyhcmWCp7MP9oY7NlHvEGoZ/d/tBewNmyZqFKWVgheTdIYAoKnLglnDeUC7LWorSDxPPQ16QoYYUUa1ja+8m/rA+IAdb/aUsV5NavKLJKWCf3eVAR6R6ogkl6Z1aHl5xFwTIH6xqbrDrbh8tFl0gEm6m9RFuHUl1D8JN+sVonpYAl6nRqn4QMJcZhnSkVLlfz6QqIDgNwpfrDvHzAEILaqpzrCrL824esWI8QgZtdfSAgkPzp7oPmyw4Y6fLeECpFRq0UXYdIzAkMKu/O8PdkNmKiKd2wF/tp/IQnlKrVqjiIbbPXVtCmlTZweETR7hZQcEfiJqxqpJBiuYgjISDcvQnXSvWDdn4f6wJJHs3c8RT09ItQBkqA5UQL0AY+dYipYUFMkkvdWlqpPHjE8SgFlF7vTR4JkSdwuXqTd60iicncqdbW1ggP6H/AORfpHRcgBhven9Y6AykwFxlJdtIoXJY0qNYP79tQzM1tOPGB+9DB3I+fONAcSWJrW/vo4/KG2xFbsxJDMQQ/AuCz8xC/K+Y52DUpBOyJ1cpsRfpANgh3AsxgTI6lPatPEekXIS32nFT1vSK+6DmtD83jLQpU0ApL3enMj+sWlf1ShazcbA+8RQuWndqDX56GPQzEcvhAOMRh0DKUpQyZmHSoAGuZ8wIP7SXgqdIAw8xSUhJE4IDCwMxJ4cD6xn1bSWHZZFUKPVOVvdD+XJJShKlqIUqWospqnuyfJlQZe45WTviLd4FPwH1SkaUqojR6xHGynkznuMQo14Nl8nIEWysMFFipTKEp3Vw7z3ZRAyAZiZwUokhCpjAsCsHXi/wgFGCASqWd0vMlqPChqQTyaHeykKE1YW2ZIlFQLUSM2YdQCmB5uykMo5WZRYObd1mBFdDBZw0rvJhy7xCkA59c6AH8DAe4pjs8ppm0qHI7zzgLEAZsLvByqWQXpREtJzcKpVBOIwyQ7JcDvxf99HkI9xeDQCWlgBMyWAXskhy1dTfrAUTZ6V4jOSHEpKjvMM2VSW8yTAJwyVYnGozpSlZSxcsxmJWpmF2B8SIaycJKJCChLZ5wKqORTI/Fu8H8MZMEZlULhxfUM8A52HLld3OHeZZfe1Dl1ISlbBxxp5GEmy1kKTx3utrD1iMos4D1J9fkxdgGzJBvvD0gsi6YAcraqDueTxXnTkV+0aH4+EXpQAmX4H0ECTlDKQLlRgpxkSyyCwEsHwo7QDIWMwFWL/0iwqABB/uhU9En3PAEghw59kE+BL0eDKGMWnu5drl/KsCiU49pPvNTTpFkyUTLDBqn4eUCpQWLkPa4jQkRxroDSn56x5hySKFNNA3rEvo6QKk9HF4twiwKm1gykhj4CA9ZIS77wd6j0aDMJPYFSq5QGYvz86QvTPq4J5uQfhBuGmJKVG/+xjIPwyywXnrUG4eoHQmt+cXIxG6BcvcWJdnhfKxIysnMAnnqSKDygrvhuhzzY/lBTzDTEmWcxA49baCAcZOAGUEFIZjXSleZjwraQANXepdudLwLipJyJLly1yfygRLLL4R0UZvw+sdBcJJyeJGlD4WMDLSp7nx8aekFKl0YnhQRVcEU4HoGv6RplSkMCDVgaa/7xZhpgBFSbUao1IAjpCSSX+RF2ERvgIJzObUYcoBoX4KDB6pMVPbjcRPZnaCYuamSqYshRKWURWh1Aca6x5OZyAX5jyiWLqcvrThFhLvUO3C8X4jby5d1SMlWeSNKM6SIsw+1Ez5c0BEkMl8yEkG5+8S1oYaBAHWg6weZ3dITMmBYl5gCUAFiXANSPfENmSBnPsqUlClJCvZJAJGZtKQHtTFzVpP0mcQm2QbqHDFkpHtNSwMJBpsGUTkgSQp7k3a9FEgAG9A8A4rCrlBlJIcX4+MZnZW2VSpgEqfku5JYK4Pmpfi1432yNtmaky8TLBOXMFpbKoAgGjkA1ukkXhiM+SoJZ7sT43iezwVFVybvzJglKJa5oqUyyVKIFTuhVPECAMT2sW5ThZKJaBTPNYnhY0e1KxAZg9oYPOpK5qivMU5QMrH2TmWo5Wj3GSBMzdyc7F1ZCVhDWBUAE5mageMPtRM1UxU6ZdZOchOUOR0A0ekNezvabEyRklplqlgiiks5YfbHxi4GM5Sg1woXGsBpFVUq5ZzGqwfaHCYghGIT3Mwj7fsmv2ZoDjxgDbuCky1ESlvqzeFFWNogQZC4+a/NI9wiiFh/wATDW0c/M8PjBmysH3szKCxSCXYm+7pBqqJj5UAPr00iiecstLVLqMaNfZuazd4Na5F/lA6+zK6OsU4BQfq4gml6pjFTind6eFIBKqk8mEaFeylgXS7M7wrn7JmioCVEaBafG5EEAYpTIQBZjqPkmF8sliRQ/PCGeKwy0oSJiWarZhUGj0eF6pwZ0gcyeVY0LBOWxqPF/zf0jlTFtSvn+bxRJxGapPO49HHy0XS5iWIzN5eGkAKpZ4HnWGeC9gvrS+rdYDMsFyDXwg7BpSE1FTTSwhQxkoZJDBy1uTxOVLIQmhDXr8Y9TNTTLxNGNm98TE7cPHhV3MZXVoJ7kC72Pi8V452lithrEVLSUhtGFXGrxPELCmym2jmnpBcebvD1EdHZOY+fCOgED3Py7WgfF4wCwS9qD3xZkGoNOHHrFM9KX+S4jTK1UwMXBJLHmzUgiQl1oqzKc8xeAAVPWrmnSDtly3mAk/NfOAHkSynHJqx7xwdKu0M+5qTxc+sDzEAY2X+0PUmGADF3tp429IlWF+2ZTywVfO8nzpHvZs5ETk6lDP/APcI+MXbaU8pNNP8wpFWwaqmanJ//RH5xfSGWx0ZZjqNCiYnxKCA3GpjztnJdJYf98keMpBj3CSN5FdRT3xft+0w6iZLPnJT+UZGXwJCQQtIIfUpezWJfXSNX2QUl5wCWASKNTmeEYnakuopx/yw07IqITispIV3ThQuGNDGrwaCWrfIDVMz3Lv5xHaqGkKmpYTES5TKbiWL0ePcLNAkZSHmEfrPtEqq/Wpi3HSv0WY/93J/neMj5+pal94VqKyySCS/20j3PHqe8lEKlTVpcXBr5ChtrFs5IHekJBGVNC7HfTwIhZNWB9lv2Vq+LxuJWo2TizPWJM5CSon20jK9Q+dNlFtQAYa7VUQEV1I/m+fCM32MnA4tHtalioEe4Vh/tOchSggLGZK1Ah6i9/F4zerAiwSL8eX9YqCNyaOKUBx/6iIJSKF7v5RHLuzCDojT/wAiNPOEBONwsuQtSO/WhmbNNAzOkFwA3HjHkuZMP6vFKI5T0k+QnRR27b6Sr9ke4RhJwqepEXB9KQrHD2cRO5UUr+UkRVO2ltAH9crVsyCAWBLOqW2hjHTkNIQoUJAqOp/KHPYmYpSpudRLBJDklnTMs5pAM+2oU8gqVmUycxpfKXZrdIShHAhutYedtQ5Q13T/ACqhLKlAByS+nCAkiS28efyYpVKdiesWpmPuvpbjHigQafPlAQw4Opa/GNjsvbcqRhZSpyZisxWHQElglTBwq3CMmgu4vxvxhzIGaTh0kUJV6zRCjRSu1+ANysdZadekFJ7RbPNO8FeMsj4RmdpJlyyVTMqJYZNJOepY1ZaTqNDAiMXgz9uQTzlzEfBUSDaKx+BIbvpQ6g/nHso4M+zOkeCm+MZKRJwy7dwRynKH8yBFw2TJUd1NfwzpZ964h9av6PhfvyP4xHkZn+yJX93N/jR/rjoH1myQL+X50iC0O3P4QwVhw4Daj32jlyEgp6qHkWi6AUSSQB69BBchYSoVY0uaRJKbU1V8fyi/CTVS15kZXtVILjxDQ0UT1viZZDsCnhd6wxBD8+MGI2wlY+tw0srAJC0jIQdC6aO/KIycEldphSX13k+YYj1iBZtxO45OhbzinYYGZZd9x/8AGgxpNodmJ8yXkSkKoapWkh2YUJBarwpwmx52GUozkFIygO1C6kUB8DGvQuw6sq0k0GYc6EiL9rj6tf7ck/8A4REFqBmJbinhoQOPKCNqpAzpr/2DX9hQjK1itqy95IFy931CYbdl8OUHEJVrIUzV1H9YB2qj6xPz9lMPuyiMwncsLNPksRq8RZJksWVQFIIPClGhntWWPo0z/wBLDn1MAFOYilGDV5Q02iP0aZx+j4f3qjI+dY1DA9PTMloVFMO9pJ3SeV/FMKFHn88o3Ept2Il/pkr96HuPwg+kTi1c6gfAmFPYN/p0rx90aDaVMROP/kXe11fnGb1YUTE6mztTzYROZKAGUOd0FuOXepyoIsmipItzqeHhHnfgKDBizEE6tcWo0QR7bn9KVzSD/hH9Ix5w6CT9ZlLm6S3mkn3RsO2rjFLA+4n+QRjJpqRzjc4hxjJP6PKAUk87JICjxY8Lwy7FyClc0ECqUsxBHszeBML8cP0OUeZ958dIM7An6yawskH/AAzYKK25tITlEJBBQvIXGgcODzgOYClIDBQNQzQdjZeVCiHfvJh5ne5QtmooWB9fyiCmoqAQXi6QXIc+bfER5IFzwuPfHsszFUSC4qWrrAczKjQYZBy4UaOr+d4RyTmNQCKv7o0GAlqK5Ss31YASlOjgkuK3IeFFHa4EyZg/GkClt1FowpFY3fauY8lbj7Q9zfCMWrBTTvCWshgxCSR6QgrlP8YLTKpm4j4wMkFJqCP2g3vh2qQO6SofdB8yR4xUKirmY6Le75x0FamaKijvMT6fJ8orxe6QGpX1UIJnLcJFKO51BJdyOnvgafIJUbEmMNV2ZOUclE35n84rTOBsw6vT0oYhPSzDzb3RFbCzksQfmzwZMsPKKbg9faT51EXIXVwkElqgsX6v8YAwyyMuRTvRgSC/CD8PMcgrANTUbp8ctCeoMAbKTOSQpM1ct9SxHkaeUNP7RxSgmXN7tcu6yzEgPoqnlFGHmMEgLcHQ7pZrfdPpBO0CjI2UpJAtuvU8N0wEF7NwxBV7CxvAJJS7VsoMagWhXtpRaZ+xhz/+wfCPZctTEhVioVpSgFqG0WbZT7XOXJPkubAY7ac0iahQFuL13U6iH/YjEhasSEoygYSYPaJrmBNWp0hRtSSyh+f4Ut88oe/8PJI73EEhx3CgRxdSXEavCqkTCGc0DPwrDnGj9GX/APS4f0K4Nmdn5Sg6c0s8jmHkqvrAO0C+GVx+iyPQrEZGF2nLIlEX/wB0mEUx/WsPdrD6vzJ9ISg+cbiU77BF8dKetwYc7TV+kTnDgTVv/EvWE/YMvjpX73ujRTgPpGIFP1iv5lRm9WE87M1Aa0Pr6R6uRlJUEsCDzFqMzcIaTZLkFIqOGkAz6uORFR1tEFPbkj6ZNP4Ut/BGNnCpNbn3xtO23/VTOGQfygRlkYVK1ECchJJNFunX7zEH0jc4gzFJP0ST86qhj2Bouc7+x/knQNicHMVh5UtCTMUkEnJvUc1DO4rpBnYmUpMycFApOQ0UCD7EzQ1iKuxjtMYHKJis38XppAPdKZTaAPp7jB2OWCV2qtTj97WvER7NUCksCk1OavCxBo0NAEnMCQDcGl3fr0iGACkkqlk7tVEcDzBiXdKCiUl2cEjnTSIpQAQAQQQH/KsAZLSS4AJ41q3jDzZy2lywNFh/ALgDBTMqFNRRsKvlrR4MwqnSgh/aA6UXGQF2jUTJUL75+PpGRnLUhboUU2qCQbDURsdtfqTzUfjGNxXtHw93CNQGSNtYlLfXrI4E5h5KEOZuIIQlakoUShBIUN11ZnoGjLyi0aPFn6oD8En/ADRakCnHD/5aT5L/ANcdASgY8iK2wwtTUAHkfkR07Aqoxej+1XW1ILzF/COJtozVHxjLVLVS5gBCpZNHBbXqzRTLwylUVLWDyS/TSkPpU5QcPE0zVCxvdoMstNTlO644Eg6dReGGGmjMUqJr7J5jjyh8McpKWNevGD8BsWfOH1iUy0mrn2r6IBHrAZfEYghSQnhV9S59njoPGNXs3Cr7tPfHuEqJAC9VaBjSwesMtn4PCSZhl2nD2VzBWop3ajSnAVcRbiJs5AKZ8kT5bVUgb3jKPwMXE1VN7OoynIWJ1SAAf3RTxELdobAmG6k+ylL1NlKV/mhhgpMpdcHPMpVzLNR4y11SOkXTdqzpZafhyUj/ALkreBGpymqYuDO4nsYFh1TFBWjMzMBb+sT7ObDmYVc8lSFJVJUEkULggsUm3V41mBxsiePq1pUdRZQ6g1ERxOzSQrKoBwRbiIULVT2SCXBLu/pUUjO4qsg0/wDh5QfkFTBDk4CegEGW4H3S7jpeEk6eO5Ulq9wmh0ZSgX4aRkjEbWS6Cx+aQhEvm3SNRj5TpyhLkvbwirA9mpy/ssOdI1xUOwSWxss8lfCNhN2LNWudNTkWFTFnKFMobxAd6eRhZsDYhkTkTFEO7M1s1IeS8etC5iksWmLBQDUnOU+yQH8DrEpCicmZLJ7xCkK0cM56/lFGL3kDXKC1nqTcaf0jRnbilHJVJYkpUPcDfW0B4vHYeqZye7JDBaDlrW4O77ogy3bAvilj8I9A0Y/E0Urqb9Y+rYjs7IxcxU0YrK+mQe/MxgXFf8OyzpyTRqUnKTzuB6mNRGMnlQw0ogkU0LUzKht2Ox02YtYXMWsBBbMon7Eyz2gvafZmcJaZTFCUhklQdy5N6DXTyivsvs5clc3OBVLA2PszHLFjwgr1UsqMzktflmMVSsPQ1NBUvxfhpFgXvzaBs6nPDePvi4q3CySASATenjrfWMqFQlBStGpy8LgVNfGKcJhWUEgi9vA14RdNASTw8izcnikJJyqADOAeNqxdRfIRlU5Dnl4gWhjhUlq0JUCfJcLFKBmBjd6DStiYbyJrgPopv8KmiLCvbpPda3NeNTGSxJ3l9fhGu23NaWAbOvzeM+dnLWXSUKJL5QtIV/CWLxqFL+7oePCHm0PZGm7LHGwhfiMJMQDnlLT1SW84abUXuhvwj/DFQnLx0W5Vcfnzjog+hlmHwiC0GmvzeDJssCgrwaIqk63ejRkUyRxi/LyEU5WLQXIUH8PhAWYKcJZTNUjMlFSAHUdCW1IvGlWv6QlM3CzwCl+aVA6LTcGl7xncrfEcvygTuMk3vJazKXxTUHkpOsWDSz9pI/V42VkqwX7Us8GUKpMTTg50oZ8NN7xF+7mHMG/AvT3QDh+1AYS8ZLCQoUWA6FaVDU/rpBkrZGT6zBzQkGvdk5pStafd6iKyqm4nDTlBM+WZE7RR3T+7MFL8YLKcVJ9kjEI4KotuSrHxgdW1Ja/qMbJ7om2astXNEwW8Y9lbJnyA+Fmhcu/dzGKW/CoW8GgBz9DxC2UkyJ3/ALcx70UKK84LTLxkj2VDEI4LpM8Fa+MVTNpSJv1WMld0r8fsn9mZpFkvZ8+SHw00TJdGlzaj9xYt0tAW4btLJJCZuaSv7swMH5KsetIYYrASpo30IWOJDv46jlCWZtmQv6rGSTKUf7xLp/dmfGkRRsGZL38FiGSahCt+Weh4c4BwdmSgGTLQkcEpA9witOzE8B5QsHaWZJpjMMtA/vZe+j0qPWG+zdqyZweVNQvkDUdUmogbSLa+AShl8Fo/mAjKrRmXMDpP1yixpaYTS4NtWj6VtHCImy1IXY68GqD5x86xeAyTFIlzpc66ikKGYddHfR4lixV3jbpLAaLAqOpOU+BgPFykTUMsFnNjQVIFFPBUmaUrVmdOYM0wNm1oTQ34xPEoTlJyhNgMpYVUB7BdJ8niKSp2MUfqpzEu2UlNb1SaeoiS9v47DEJUAoDUgpN/vJOUw4nSFHL7KgDmq6DqGq4cPxER3kqJzFNB7et6gqodbfCLov2d/wAQgxE9Kk1+2lxp9pN/KD52OwmIAKCEmtUAEFwRvAV1jPnBpWpedADFLFJbR9KF+kL8R2dQVPLVlU9vZIPVL+6FDT+x0utpqF5phBy5gyiTSoFuMD4mQpKEkoU0wZnH3RU7woRo/wCKPcAhcoFJzLq5NwVOcxzpcv1ivEbSUAFSVMwIBuQSU2HICo4xAGqUon7L6t0f4x0gVqNKDhzg6RtXvPrZstKkkAKI3CWSakCg3i/7sX4eZJKwELISaHvA4BsCCGLPS3GADl4UOQfnWoMFYWVuj9r/ACnygyVs9ZGZIcKBoFAm/wB0l4plSihYSqhUrUZWZNaGC2lG15LSw/4vR4yi6qJ5mNp2iQTKSxsSTzAVGWnbOm5irISHURlqG6pjUR2Fx01HsTFpGgzFoZYub7SsqVbzMoUsC9CGP5woUnQU5f00hjjSd5h9v4cPWKKhiE/3Q/jX/qjoFrzjog+nJmKUlKk7wVoKEXuTSzwVh5yVEJVTkRGdkOlCSDQGjHhow05wdLxiWeY4Kia5XIYbo8S32oyDJMod3LCfuDxMeBLV4xbIkLQhIKFZAmiinhTwiWIQwWRdKSpjyBMBSZjO9P6RYicnUAtx1fjSIYiWBzb41isp16wFyyFUypbgagxXJlTpJz4deUuSUE7ihyBoDHBVieDikE4eaVABVQOA5mGhhgO08qb9VikCWqxzVQT1NU+PnBU7YsyVvYOZlF+7UXQdaCw+awpm4JEwHMHuxsRFWE+lYQAyld5K/uzVumo8PKLKlhxL24hf1WMld0rXOHQeYOnW3OLVbFUgZ8HOKHrkJzSzrQVHzeI7N27hsYDLWAJguhbP1SfkxWvY0/DnNhJm79qUuqT05+UVHi9uAfV4+Tkf7bZpZ97da9Yl/YQSO8wU8ywagBWaUrwqI7CdpJUwmRipfcrOkz2FfsqLesdO7OKlnvMFOMomuQ1lqPPhAVL7QzpAbGSCU27yWHSeqSfj4QFOGycQMyZiJauKfqi/iGgib2rnSXTi8GsCxVL3kEcasPWF6tqbImuVIKCb7i0v4opAS/sXZ9140rH4pqTHk+fsyWkplIVMU10OP8amEePsm6VKP/uG/QQQjbuAlH6mQtZ4hHxWp4KT4LGBQarEvkUyg3BQIY+DRE4ZCn3TL1ZCmSTeqC4vWkMcRj8ViiAjA5EaqVVZA+6SAH84CxsgpfOgpN1AiwFag1Ifh5RlXkmbNdiEzdQUMhQBa8s340NaRKTiAVKSlRBITuroSd4sx0tCyZiSFZXJLA20oTS/UQwkYwLITNCSj8QfjZRqDATm4VJTVGU3OSltcrMdKkQKiSVb26oFRDewaKa9Q58IPmywA6FmXX2FupF7V3hp5wukpMsJKpZIqe8l74qSfZG8m54wFB3GcFC8xIdgS6iUgF2PR4W49LKAJIQFEE0dNd4mjs6m1EO5E5KkuFII5aWopJ15QqxK0CUDvJzK3lJOjqAOUU5UakWBbhiQyKrJUQUliFJS7gm4u99INM9RIEsOgKGbLUkMmY7MC1DpxgKRhyUFKS4AKhUgkEov94hNwCYLdDhypL0KFe0HoXcAihc3DV60MpGIKXAWGYrBB3hmLhhchm00gz/m2Uo5ZoGZOkxPuWnQ84XyNzNLLLSlKQkKFnKgeYcDSJTdnyZpsUmod8wp1ryoYyNBIl4SYAoyyALFCipI5jKaGsWq2bh1zMiFDMzuQ9CWbMGU9RR9Yxs3YExBKpK3rTIpjS9Ca+cQTtCckErIWKNnTlUXIqFUJtpqOUBrcZ2cJuArrlVw0mB/8UZuf2eUMxWCxNK5S9BXMGPnpEh2tmymAUctPxAaMcwp4PeHeA7YhYOZCTYUUUuWrQ+JEUZb/ls/i/wf646NartXIc/o6/IR0PIRInMhhoGoQfH1iJn2OYcwwr1EdHRGqd4HtJO9kpQqWaFPho9AL+cMF4WYEqOXdy0UlWYFKg3AGji48Y6Ogyqw4TkBLtlA5O1PUxy8OWvy+fTzjo6AqRLB1pw5fn+UEd0QKWHgKNpHR0BwxZDhyQTblDPBTxQA1fl0f1jo6AGx+ypU8l0sr7yaWiGFx2MwtFAz5Q4+2AOCtehjo6LA4kbQweORkVlUfuLAChez69IDXsDFYf8A6OfuaSptUjkDp6R0dFY1D/mDGy6T8FmHGW5HkAqBZvafCq/W4JT1DKQgt4lo6Ogv581We0Gzw36H0+rl/nF8jtVKBaRglPyCR/IDHR0VvHqtq7SmlpWHRKT95V/DM38pgWZ2cxZdcyd3itQVGjcHYAcg0dHRmsfmstjpYzp0UFl8rf3a3Yjg2hiGFxihl7whSXlA3digFRJFza76x0dEaGScQJwCWI3FL6pSSDyUXiH0kisslJpQEB3GvJuTV8Y6OgPJ2KSo/WoQpQspNF8faTQhnijIChkzAQRlyzBpQslaaWL1jo6LAIlJQxUgpZDZsuZJILEuKAUHSI4JbijKQVKozjRnTY24aR0dGgfnRmLEhRb2SFD+FT03noReDpRWGbKol2yuki5qlRYt+1HR0YEcXiSlzZ7BQKTvXuwLF7GK5yXQCA6a0NQxIJ3X1c+cdHQCNUpFd0g6EaNlFU1684lidkJYMfaLhw1Wdy1BppHR0aCpeGYkP/iEdHR0U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 l="21429" t="37143" r="54464" b="37143"/>
          <a:stretch>
            <a:fillRect/>
          </a:stretch>
        </p:blipFill>
        <p:spPr bwMode="auto">
          <a:xfrm>
            <a:off x="2928926" y="4143380"/>
            <a:ext cx="364333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6600"/>
                </a:solidFill>
              </a:rPr>
              <a:t>Tenuta del SSN? </a:t>
            </a:r>
            <a:endParaRPr lang="it-IT" b="1" dirty="0">
              <a:solidFill>
                <a:srgbClr val="0066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340768"/>
            <a:ext cx="6464190" cy="5328592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Incremento spesa privata</a:t>
            </a:r>
          </a:p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Frammentazione del sistema</a:t>
            </a:r>
          </a:p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Spesa sanitaria: 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+ospedaliera</a:t>
            </a:r>
            <a:endParaRPr lang="it-IT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–territoriale</a:t>
            </a:r>
            <a:endParaRPr lang="it-IT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endParaRPr lang="it-IT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buNone/>
            </a:pPr>
            <a:r>
              <a:rPr lang="it-IT" b="1" dirty="0" smtClean="0">
                <a:solidFill>
                  <a:srgbClr val="006600"/>
                </a:solidFill>
              </a:rPr>
              <a:t>Un paradosso</a:t>
            </a:r>
          </a:p>
          <a:p>
            <a:pPr marL="0" indent="0" algn="ctr">
              <a:buNone/>
            </a:pPr>
            <a:r>
              <a:rPr lang="it-IT" dirty="0" smtClean="0">
                <a:solidFill>
                  <a:srgbClr val="006600"/>
                </a:solidFill>
              </a:rPr>
              <a:t>Cala spesa pubblica </a:t>
            </a:r>
            <a:r>
              <a:rPr lang="it-IT" dirty="0" err="1" smtClean="0">
                <a:solidFill>
                  <a:srgbClr val="006600"/>
                </a:solidFill>
              </a:rPr>
              <a:t>ma…</a:t>
            </a:r>
            <a:endParaRPr lang="it-IT" dirty="0" smtClean="0">
              <a:solidFill>
                <a:srgbClr val="006600"/>
              </a:solidFill>
            </a:endParaRPr>
          </a:p>
          <a:p>
            <a:pPr marL="0" indent="0" algn="ctr">
              <a:buNone/>
            </a:pPr>
            <a:r>
              <a:rPr lang="it-IT" dirty="0" smtClean="0">
                <a:solidFill>
                  <a:srgbClr val="006600"/>
                </a:solidFill>
              </a:rPr>
              <a:t>... Aumenta la spesa farmaceutica</a:t>
            </a:r>
          </a:p>
          <a:p>
            <a:pPr marL="0" indent="0">
              <a:buNone/>
            </a:pPr>
            <a:endParaRPr lang="it-IT" sz="2800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it-IT" sz="2800" dirty="0" smtClean="0">
              <a:solidFill>
                <a:srgbClr val="006600"/>
              </a:solidFill>
            </a:endParaRPr>
          </a:p>
          <a:p>
            <a:pPr>
              <a:buNone/>
            </a:pPr>
            <a:endParaRPr lang="it-IT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endParaRPr lang="it-IT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it-IT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Picture 2" descr="assofarm 300x297 Farmacie Comunali: Assofarm illustra la situazione economico finanzia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9150" y="0"/>
            <a:ext cx="794850" cy="785818"/>
          </a:xfrm>
          <a:prstGeom prst="rect">
            <a:avLst/>
          </a:prstGeom>
          <a:noFill/>
        </p:spPr>
      </p:pic>
      <p:pic>
        <p:nvPicPr>
          <p:cNvPr id="12290" name="Picture 2" descr="http://www.asl.latina.it/images/caduce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143116"/>
            <a:ext cx="2071670" cy="29340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6600"/>
                </a:solidFill>
              </a:rPr>
              <a:t>Tenuta del SSN?</a:t>
            </a:r>
            <a:endParaRPr lang="it-IT" b="1" dirty="0">
              <a:solidFill>
                <a:srgbClr val="0066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340768"/>
            <a:ext cx="7750074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Negli ultimi 10 anni:</a:t>
            </a:r>
          </a:p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- 71.000 posti letto (il 24% del totale)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- 25 % degli ospedali pubblici</a:t>
            </a:r>
          </a:p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- 24.000 personale sanitario</a:t>
            </a:r>
          </a:p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+ 3 miliardi di euro in ticket</a:t>
            </a:r>
          </a:p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33 miliardi di euro in spesa "out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pocket" </a:t>
            </a:r>
          </a:p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123 Case della Salute in tutta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Italia…</a:t>
            </a:r>
            <a:endParaRPr lang="it-IT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it-IT" dirty="0" smtClean="0"/>
          </a:p>
          <a:p>
            <a:pPr algn="ctr">
              <a:buNone/>
            </a:pPr>
            <a:r>
              <a:rPr lang="it-IT" b="1" dirty="0" smtClean="0">
                <a:solidFill>
                  <a:srgbClr val="006600"/>
                </a:solidFill>
              </a:rPr>
              <a:t>C’è volontà politica contro il SSN?</a:t>
            </a:r>
            <a:endParaRPr lang="it-IT" b="1" dirty="0">
              <a:solidFill>
                <a:srgbClr val="006600"/>
              </a:solidFill>
            </a:endParaRPr>
          </a:p>
        </p:txBody>
      </p:sp>
      <p:pic>
        <p:nvPicPr>
          <p:cNvPr id="5" name="Picture 2" descr="assofarm 300x297 Farmacie Comunali: Assofarm illustra la situazione economico finanzia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9150" y="0"/>
            <a:ext cx="794850" cy="785818"/>
          </a:xfrm>
          <a:prstGeom prst="rect">
            <a:avLst/>
          </a:prstGeom>
          <a:noFill/>
        </p:spPr>
      </p:pic>
      <p:pic>
        <p:nvPicPr>
          <p:cNvPr id="6" name="Picture 2" descr="http://www.asl.latina.it/images/caduce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7711" y="1428736"/>
            <a:ext cx="1866289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6600"/>
                </a:solidFill>
              </a:rPr>
              <a:t>Volontà politica?</a:t>
            </a:r>
            <a:endParaRPr lang="it-IT" b="1" dirty="0">
              <a:solidFill>
                <a:srgbClr val="0066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857364"/>
            <a:ext cx="7072362" cy="48119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“Dietro il sostanziale arretramento del sistema sanitario pubblico non c'è un disegno politico chiaro in questo senso e, a nostro avviso, neanche la volontà di farlo. La realtà è semmai la conseguenza di una incapacità e di una lentezza cronica da parte delle amministrazioni di attuare tutta quella programmazione prodotta nell'ultimo decennio”</a:t>
            </a:r>
            <a:endParaRPr lang="it-IT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r">
              <a:buNone/>
            </a:pP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Quotidiano Sanità</a:t>
            </a:r>
          </a:p>
          <a:p>
            <a:pPr marL="0" indent="0" algn="r">
              <a:buNone/>
            </a:pPr>
            <a:endParaRPr lang="it-IT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it-IT" sz="4000" b="1" dirty="0" smtClean="0">
                <a:solidFill>
                  <a:srgbClr val="006600"/>
                </a:solidFill>
              </a:rPr>
              <a:t>Incapacità di attuare i programmi</a:t>
            </a:r>
            <a:endParaRPr lang="it-IT" sz="4000" b="1" dirty="0">
              <a:solidFill>
                <a:srgbClr val="006600"/>
              </a:solidFill>
            </a:endParaRPr>
          </a:p>
        </p:txBody>
      </p:sp>
      <p:pic>
        <p:nvPicPr>
          <p:cNvPr id="5" name="Picture 2" descr="assofarm 300x297 Farmacie Comunali: Assofarm illustra la situazione economico finanzia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9150" y="0"/>
            <a:ext cx="794850" cy="785818"/>
          </a:xfrm>
          <a:prstGeom prst="rect">
            <a:avLst/>
          </a:prstGeom>
          <a:noFill/>
        </p:spPr>
      </p:pic>
      <p:pic>
        <p:nvPicPr>
          <p:cNvPr id="6" name="Picture 2" descr="http://www.asl.latina.it/images/caduce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7711" y="1428736"/>
            <a:ext cx="1866289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6600"/>
                </a:solidFill>
              </a:rPr>
              <a:t>DDL Concorrenza</a:t>
            </a:r>
            <a:endParaRPr lang="it-IT" b="1" dirty="0">
              <a:solidFill>
                <a:srgbClr val="0066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340768"/>
            <a:ext cx="6749942" cy="53285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b="1" dirty="0" smtClean="0">
                <a:solidFill>
                  <a:srgbClr val="006600"/>
                </a:solidFill>
              </a:rPr>
              <a:t>Il rischio</a:t>
            </a:r>
          </a:p>
          <a:p>
            <a:pPr marL="0" indent="0" algn="ctr">
              <a:buNone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cinque soggetti possono controllare tutta la distribuzione del farmaco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b="1" dirty="0" smtClean="0">
              <a:solidFill>
                <a:srgbClr val="006600"/>
              </a:solidFill>
            </a:endParaRPr>
          </a:p>
          <a:p>
            <a:pPr marL="0" indent="0" algn="ctr">
              <a:buNone/>
            </a:pPr>
            <a:r>
              <a:rPr lang="it-IT" b="1" dirty="0" smtClean="0">
                <a:solidFill>
                  <a:srgbClr val="006600"/>
                </a:solidFill>
              </a:rPr>
              <a:t>Obiettivo</a:t>
            </a:r>
          </a:p>
          <a:p>
            <a:pPr marL="0" indent="0" algn="ctr">
              <a:buNone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farmacia italiana  deve essere votata</a:t>
            </a:r>
          </a:p>
          <a:p>
            <a:pPr marL="0" indent="0" algn="ctr">
              <a:buNone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alla tutela della salute del cittadino. </a:t>
            </a:r>
          </a:p>
          <a:p>
            <a:pPr marL="0" indent="0" algn="ctr">
              <a:buNone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Gli utili sono un mezzo, non il fine.</a:t>
            </a:r>
          </a:p>
          <a:p>
            <a:endParaRPr lang="it-IT" dirty="0"/>
          </a:p>
        </p:txBody>
      </p:sp>
      <p:pic>
        <p:nvPicPr>
          <p:cNvPr id="5" name="Picture 2" descr="assofarm 300x297 Farmacie Comunali: Assofarm illustra la situazione economico finanzia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9150" y="0"/>
            <a:ext cx="794850" cy="785818"/>
          </a:xfrm>
          <a:prstGeom prst="rect">
            <a:avLst/>
          </a:prstGeom>
          <a:noFill/>
        </p:spPr>
      </p:pic>
      <p:sp>
        <p:nvSpPr>
          <p:cNvPr id="6" name="Freccia in giù 5"/>
          <p:cNvSpPr/>
          <p:nvPr/>
        </p:nvSpPr>
        <p:spPr>
          <a:xfrm>
            <a:off x="3361400" y="3241981"/>
            <a:ext cx="357190" cy="642942"/>
          </a:xfrm>
          <a:prstGeom prst="down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218" name="Picture 2" descr="http://aiutomutuo.finanza.com/files/2015/10/j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1625" y="2857496"/>
            <a:ext cx="2772375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6600"/>
                </a:solidFill>
              </a:rPr>
              <a:t>EMA a Milano</a:t>
            </a:r>
            <a:endParaRPr lang="it-IT" b="1" dirty="0">
              <a:solidFill>
                <a:srgbClr val="0066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472" y="1340768"/>
            <a:ext cx="4786346" cy="5328592"/>
          </a:xfrm>
        </p:spPr>
        <p:txBody>
          <a:bodyPr>
            <a:normAutofit/>
          </a:bodyPr>
          <a:lstStyle/>
          <a:p>
            <a:pPr>
              <a:buNone/>
            </a:pPr>
            <a:endParaRPr lang="it-IT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rgbClr val="006600"/>
                </a:solidFill>
              </a:rPr>
              <a:t>Un’occasione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per valorizzare territori e settori sanitari che esprimono eccellenza a livello internazionale</a:t>
            </a:r>
            <a:endParaRPr lang="it-IT" dirty="0"/>
          </a:p>
          <a:p>
            <a:pPr>
              <a:buNone/>
            </a:pPr>
            <a:endParaRPr lang="it-IT" dirty="0"/>
          </a:p>
        </p:txBody>
      </p:sp>
      <p:pic>
        <p:nvPicPr>
          <p:cNvPr id="5" name="Picture 2" descr="assofarm 300x297 Farmacie Comunali: Assofarm illustra la situazione economico finanzia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9150" y="0"/>
            <a:ext cx="794850" cy="785818"/>
          </a:xfrm>
          <a:prstGeom prst="rect">
            <a:avLst/>
          </a:prstGeom>
          <a:noFill/>
        </p:spPr>
      </p:pic>
      <p:pic>
        <p:nvPicPr>
          <p:cNvPr id="8194" name="Picture 2" descr="http://www.ema.europa.eu/ema/images/Logo_stand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143116"/>
            <a:ext cx="4429124" cy="228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6600"/>
                </a:solidFill>
              </a:rPr>
              <a:t>Gare appalto e accordi quadro</a:t>
            </a:r>
            <a:endParaRPr lang="it-IT" b="1" dirty="0">
              <a:solidFill>
                <a:srgbClr val="0066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00100" y="1340768"/>
            <a:ext cx="4929222" cy="5328592"/>
          </a:xfrm>
        </p:spPr>
        <p:txBody>
          <a:bodyPr>
            <a:normAutofit/>
          </a:bodyPr>
          <a:lstStyle/>
          <a:p>
            <a:pPr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Dalla recente sentenza della Corte di Giustizia Europea, la possibilità di </a:t>
            </a:r>
            <a:r>
              <a:rPr lang="it-IT" b="1" dirty="0" smtClean="0">
                <a:solidFill>
                  <a:srgbClr val="006600"/>
                </a:solidFill>
              </a:rPr>
              <a:t>ridurre appesantimenti amministrativi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per le nostre aziende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2" descr="assofarm 300x297 Farmacie Comunali: Assofarm illustra la situazione economico finanzia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9150" y="0"/>
            <a:ext cx="794850" cy="785818"/>
          </a:xfrm>
          <a:prstGeom prst="rect">
            <a:avLst/>
          </a:prstGeom>
          <a:noFill/>
        </p:spPr>
      </p:pic>
      <p:pic>
        <p:nvPicPr>
          <p:cNvPr id="7170" name="Picture 2" descr="http://irpa-c02.kxcdn.com/wp-content/uploads/2016/05/Corte-di-Giustizia-Europ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357430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6600"/>
                </a:solidFill>
              </a:rPr>
              <a:t>Remunerazione e Convenzione</a:t>
            </a:r>
            <a:endParaRPr lang="it-IT" b="1" dirty="0">
              <a:solidFill>
                <a:srgbClr val="0066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340768"/>
            <a:ext cx="5535496" cy="5328592"/>
          </a:xfrm>
        </p:spPr>
        <p:txBody>
          <a:bodyPr>
            <a:normAutofit/>
          </a:bodyPr>
          <a:lstStyle/>
          <a:p>
            <a:endParaRPr lang="it-IT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individuare i “</a:t>
            </a:r>
            <a:r>
              <a:rPr lang="it-IT" b="1" dirty="0" smtClean="0">
                <a:solidFill>
                  <a:srgbClr val="006600"/>
                </a:solidFill>
              </a:rPr>
              <a:t>punti valore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 attribuibili a ciascun servizio</a:t>
            </a:r>
          </a:p>
          <a:p>
            <a:endParaRPr lang="it-IT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b="1" dirty="0" smtClean="0">
                <a:solidFill>
                  <a:srgbClr val="006600"/>
                </a:solidFill>
              </a:rPr>
              <a:t>Servizi: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ospedalizzazione – costi per Regioni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Picture 2" descr="assofarm 300x297 Farmacie Comunali: Assofarm illustra la situazione economico finanzia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9150" y="0"/>
            <a:ext cx="794850" cy="785818"/>
          </a:xfrm>
          <a:prstGeom prst="rect">
            <a:avLst/>
          </a:prstGeom>
          <a:noFill/>
        </p:spPr>
      </p:pic>
      <p:pic>
        <p:nvPicPr>
          <p:cNvPr id="1026" name="Picture 2" descr="http://www.agimeg.it/wp-content/uploads/2016/02/conferenza_region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714620"/>
            <a:ext cx="2381250" cy="1371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6600"/>
                </a:solidFill>
              </a:rPr>
              <a:t>Convenzione: </a:t>
            </a:r>
            <a:r>
              <a:rPr lang="it-IT" b="1" dirty="0" err="1" smtClean="0">
                <a:solidFill>
                  <a:srgbClr val="006600"/>
                </a:solidFill>
              </a:rPr>
              <a:t>Assofarm</a:t>
            </a:r>
            <a:r>
              <a:rPr lang="it-IT" b="1" dirty="0" smtClean="0">
                <a:solidFill>
                  <a:srgbClr val="006600"/>
                </a:solidFill>
              </a:rPr>
              <a:t> è pronta</a:t>
            </a:r>
            <a:endParaRPr lang="it-IT" b="1" dirty="0">
              <a:solidFill>
                <a:srgbClr val="0066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857364"/>
            <a:ext cx="5392620" cy="4811996"/>
          </a:xfrm>
        </p:spPr>
        <p:txBody>
          <a:bodyPr>
            <a:normAutofit/>
          </a:bodyPr>
          <a:lstStyle/>
          <a:p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Assofarm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lancia nuovo </a:t>
            </a:r>
            <a:r>
              <a:rPr lang="it-IT" b="1" dirty="0" smtClean="0">
                <a:solidFill>
                  <a:srgbClr val="006600"/>
                </a:solidFill>
              </a:rPr>
              <a:t>gruppo di lavoro tecnico</a:t>
            </a:r>
          </a:p>
          <a:p>
            <a:endParaRPr lang="it-IT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Nasce </a:t>
            </a:r>
            <a:r>
              <a:rPr lang="it-IT" b="1" dirty="0" smtClean="0">
                <a:solidFill>
                  <a:srgbClr val="006600"/>
                </a:solidFill>
              </a:rPr>
              <a:t>Associazione di Parlamentari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Amici delle farmacie comunali </a:t>
            </a:r>
          </a:p>
          <a:p>
            <a:endParaRPr lang="it-IT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Picture 2" descr="assofarm 300x297 Farmacie Comunali: Assofarm illustra la situazione economico finanzia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9150" y="0"/>
            <a:ext cx="794850" cy="785818"/>
          </a:xfrm>
          <a:prstGeom prst="rect">
            <a:avLst/>
          </a:prstGeom>
          <a:noFill/>
        </p:spPr>
      </p:pic>
      <p:pic>
        <p:nvPicPr>
          <p:cNvPr id="6146" name="Picture 2" descr="http://sondaggibidimedia.com/wp-content/uploads/2015/04/logo_camera_deputa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3400" y="2357430"/>
            <a:ext cx="3586749" cy="785817"/>
          </a:xfrm>
          <a:prstGeom prst="rect">
            <a:avLst/>
          </a:prstGeom>
          <a:noFill/>
        </p:spPr>
      </p:pic>
      <p:pic>
        <p:nvPicPr>
          <p:cNvPr id="6148" name="Picture 4" descr="https://www.senato.it/application/xmanager/projects/leg17/img/home/logo_intern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429000"/>
            <a:ext cx="2786692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393</Words>
  <Application>Microsoft Office PowerPoint</Application>
  <PresentationFormat>Presentazione su schermo (4:3)</PresentationFormat>
  <Paragraphs>95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XXXI^ Assemblea Federale 2016</vt:lpstr>
      <vt:lpstr>Tenuta del SSN? </vt:lpstr>
      <vt:lpstr>Tenuta del SSN?</vt:lpstr>
      <vt:lpstr>Volontà politica?</vt:lpstr>
      <vt:lpstr>DDL Concorrenza</vt:lpstr>
      <vt:lpstr>EMA a Milano</vt:lpstr>
      <vt:lpstr>Gare appalto e accordi quadro</vt:lpstr>
      <vt:lpstr>Remunerazione e Convenzione</vt:lpstr>
      <vt:lpstr>Convenzione: Assofarm è pronta</vt:lpstr>
      <vt:lpstr>Convenzione: atto di indirizzo</vt:lpstr>
      <vt:lpstr>SNAMI</vt:lpstr>
      <vt:lpstr>Stabilimento Chimico Farmaceutico Militare</vt:lpstr>
      <vt:lpstr>Assofarm: numeri e persone</vt:lpstr>
      <vt:lpstr>Il tempo dell’azione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Alessia Falcioni</cp:lastModifiedBy>
  <cp:revision>35</cp:revision>
  <dcterms:created xsi:type="dcterms:W3CDTF">2015-07-15T14:34:50Z</dcterms:created>
  <dcterms:modified xsi:type="dcterms:W3CDTF">2016-07-28T13:07:51Z</dcterms:modified>
</cp:coreProperties>
</file>